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a de títu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 del títul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13" name="Nivel de texto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94" name="Número de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31" name="Nivel de texto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ivel de texto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0" name="Marcador de tex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o del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74" name="Nivel de texto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Marcador de texto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o del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84" name="Marcador de posición de imagen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5" name="Nivel de texto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4" name="Imagen 14" descr="Imagen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66160"/>
            <a:ext cx="12192000" cy="109148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úmero de diapositiva"/>
          <p:cNvSpPr txBox="1"/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ítulo 1"/>
          <p:cNvSpPr txBox="1"/>
          <p:nvPr>
            <p:ph type="ctrTitle"/>
          </p:nvPr>
        </p:nvSpPr>
        <p:spPr>
          <a:xfrm>
            <a:off x="0" y="4567232"/>
            <a:ext cx="12192000" cy="155506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375EB0"/>
                </a:solidFill>
              </a:defRPr>
            </a:lvl1pPr>
          </a:lstStyle>
          <a:p>
            <a:pPr/>
            <a:r>
              <a:t>Transformando el Diseño – Cerramientos de aluminio con adhesión estructural sobre poliamida</a:t>
            </a:r>
          </a:p>
        </p:txBody>
      </p:sp>
      <p:sp>
        <p:nvSpPr>
          <p:cNvPr id="104" name="CuadroTexto 3"/>
          <p:cNvSpPr txBox="1"/>
          <p:nvPr/>
        </p:nvSpPr>
        <p:spPr>
          <a:xfrm>
            <a:off x="45719" y="6375367"/>
            <a:ext cx="121005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375EB0"/>
                </a:solidFill>
              </a:defRPr>
            </a:lvl1pPr>
          </a:lstStyle>
          <a:p>
            <a:pPr/>
            <a:r>
              <a:t>Por Xavier Ortuzar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n 12" descr="Imagen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164" y="1798484"/>
            <a:ext cx="6642678" cy="375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n 26" descr="Imagen 26"/>
          <p:cNvPicPr>
            <a:picLocks noChangeAspect="1"/>
          </p:cNvPicPr>
          <p:nvPr/>
        </p:nvPicPr>
        <p:blipFill>
          <a:blip r:embed="rId3">
            <a:extLst/>
          </a:blip>
          <a:srcRect l="28366" t="30570" r="35631" b="17549"/>
          <a:stretch>
            <a:fillRect/>
          </a:stretch>
        </p:blipFill>
        <p:spPr>
          <a:xfrm>
            <a:off x="7865664" y="2330822"/>
            <a:ext cx="2407889" cy="245304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Conector recto 2"/>
          <p:cNvSpPr/>
          <p:nvPr/>
        </p:nvSpPr>
        <p:spPr>
          <a:xfrm>
            <a:off x="977153" y="798138"/>
            <a:ext cx="8194556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5" name="Título 1"/>
          <p:cNvSpPr txBox="1"/>
          <p:nvPr>
            <p:ph type="title"/>
          </p:nvPr>
        </p:nvSpPr>
        <p:spPr>
          <a:xfrm>
            <a:off x="838199" y="168084"/>
            <a:ext cx="8553995" cy="1325563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Caso real en hoja minimalista en corredera</a:t>
            </a:r>
          </a:p>
        </p:txBody>
      </p:sp>
      <p:sp>
        <p:nvSpPr>
          <p:cNvPr id="206" name="CuadroTexto 24"/>
          <p:cNvSpPr txBox="1"/>
          <p:nvPr/>
        </p:nvSpPr>
        <p:spPr>
          <a:xfrm>
            <a:off x="986116" y="1591676"/>
            <a:ext cx="1628072" cy="424816"/>
          </a:xfrm>
          <a:prstGeom prst="rect">
            <a:avLst/>
          </a:prstGeom>
          <a:ln w="28575">
            <a:solidFill>
              <a:srgbClr val="00C8B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RCN EXP 36</a:t>
            </a:r>
          </a:p>
        </p:txBody>
      </p:sp>
      <p:sp>
        <p:nvSpPr>
          <p:cNvPr id="207" name="Conector recto 4"/>
          <p:cNvSpPr/>
          <p:nvPr/>
        </p:nvSpPr>
        <p:spPr>
          <a:xfrm>
            <a:off x="986115" y="1388993"/>
            <a:ext cx="2412867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8" name="Elipse 16"/>
          <p:cNvSpPr/>
          <p:nvPr/>
        </p:nvSpPr>
        <p:spPr>
          <a:xfrm>
            <a:off x="8032377" y="2599763"/>
            <a:ext cx="2124637" cy="2124637"/>
          </a:xfrm>
          <a:prstGeom prst="ellipse">
            <a:avLst/>
          </a:prstGeom>
          <a:ln w="57150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9" name="Conector recto 17"/>
          <p:cNvSpPr/>
          <p:nvPr/>
        </p:nvSpPr>
        <p:spPr>
          <a:xfrm flipV="1">
            <a:off x="9386047" y="3899689"/>
            <a:ext cx="6147" cy="1084688"/>
          </a:xfrm>
          <a:prstGeom prst="line">
            <a:avLst/>
          </a:prstGeom>
          <a:ln w="381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Conector recto 19"/>
          <p:cNvSpPr/>
          <p:nvPr/>
        </p:nvSpPr>
        <p:spPr>
          <a:xfrm flipV="1">
            <a:off x="9834284" y="2231818"/>
            <a:ext cx="1" cy="1092780"/>
          </a:xfrm>
          <a:prstGeom prst="line">
            <a:avLst/>
          </a:prstGeom>
          <a:ln w="381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11" name="CuadroTexto 21"/>
          <p:cNvSpPr txBox="1"/>
          <p:nvPr/>
        </p:nvSpPr>
        <p:spPr>
          <a:xfrm>
            <a:off x="9373070" y="1831707"/>
            <a:ext cx="267489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Silicona</a:t>
            </a:r>
          </a:p>
        </p:txBody>
      </p:sp>
      <p:sp>
        <p:nvSpPr>
          <p:cNvPr id="212" name="CuadroTexto 22"/>
          <p:cNvSpPr txBox="1"/>
          <p:nvPr/>
        </p:nvSpPr>
        <p:spPr>
          <a:xfrm>
            <a:off x="8380292" y="4977889"/>
            <a:ext cx="225463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Adhesion Prime</a:t>
            </a:r>
          </a:p>
        </p:txBody>
      </p:sp>
      <p:sp>
        <p:nvSpPr>
          <p:cNvPr id="213" name="Elipse 28"/>
          <p:cNvSpPr/>
          <p:nvPr/>
        </p:nvSpPr>
        <p:spPr>
          <a:xfrm>
            <a:off x="9784998" y="3304737"/>
            <a:ext cx="92929" cy="92929"/>
          </a:xfrm>
          <a:prstGeom prst="ellipse">
            <a:avLst/>
          </a:prstGeom>
          <a:ln w="28575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4" name="Elipse 29"/>
          <p:cNvSpPr/>
          <p:nvPr/>
        </p:nvSpPr>
        <p:spPr>
          <a:xfrm>
            <a:off x="9345728" y="3806761"/>
            <a:ext cx="92929" cy="92929"/>
          </a:xfrm>
          <a:prstGeom prst="ellipse">
            <a:avLst/>
          </a:prstGeom>
          <a:ln w="28575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5" name="Imagen 9" descr="Imagen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50971" y="297893"/>
            <a:ext cx="1580699" cy="173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adroTexto 24"/>
          <p:cNvSpPr txBox="1"/>
          <p:nvPr/>
        </p:nvSpPr>
        <p:spPr>
          <a:xfrm>
            <a:off x="986116" y="1591673"/>
            <a:ext cx="1628072" cy="424816"/>
          </a:xfrm>
          <a:prstGeom prst="rect">
            <a:avLst/>
          </a:prstGeom>
          <a:ln w="28575">
            <a:solidFill>
              <a:srgbClr val="00C8B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RCN EXP 36</a:t>
            </a:r>
          </a:p>
        </p:txBody>
      </p:sp>
      <p:sp>
        <p:nvSpPr>
          <p:cNvPr id="218" name="Marcador de contenido 2"/>
          <p:cNvSpPr txBox="1"/>
          <p:nvPr>
            <p:ph type="body" sz="half" idx="1"/>
          </p:nvPr>
        </p:nvSpPr>
        <p:spPr>
          <a:xfrm>
            <a:off x="5183778" y="1850605"/>
            <a:ext cx="7008223" cy="43513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El tratamiento Adhesion Prime permite una adhesión fiable entre la poliamida y el acristalamiento, como ocurre con el aluminio anodizado.</a:t>
            </a:r>
          </a:p>
          <a:p>
            <a:pPr marL="0" indent="0">
              <a:lnSpc>
                <a:spcPct val="100000"/>
              </a:lnSpc>
              <a:buSzTx/>
              <a:buNone/>
              <a:defRPr b="1" sz="2000">
                <a:solidFill>
                  <a:srgbClr val="00C8B9"/>
                </a:solidFill>
              </a:defRPr>
            </a:pPr>
            <a:r>
              <a:t>Beneficios clave del nuevo diseño</a:t>
            </a:r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Mejora el aislamiento térmico</a:t>
            </a:r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Mayor robustez del perfil de hoja</a:t>
            </a:r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Reducción de peso</a:t>
            </a:r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Mejor aislamiento acústico </a:t>
            </a:r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Evita la condensación</a:t>
            </a:r>
          </a:p>
        </p:txBody>
      </p:sp>
      <p:pic>
        <p:nvPicPr>
          <p:cNvPr id="219" name="Imagen 9" descr="Imagen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0971" y="297893"/>
            <a:ext cx="1580699" cy="173879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Conector recto 12"/>
          <p:cNvSpPr/>
          <p:nvPr/>
        </p:nvSpPr>
        <p:spPr>
          <a:xfrm>
            <a:off x="977153" y="798138"/>
            <a:ext cx="8194556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1" name="Conector recto 13"/>
          <p:cNvSpPr/>
          <p:nvPr/>
        </p:nvSpPr>
        <p:spPr>
          <a:xfrm>
            <a:off x="986115" y="1388993"/>
            <a:ext cx="2412867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Título 1"/>
          <p:cNvSpPr txBox="1"/>
          <p:nvPr>
            <p:ph type="title"/>
          </p:nvPr>
        </p:nvSpPr>
        <p:spPr>
          <a:xfrm>
            <a:off x="838199" y="168084"/>
            <a:ext cx="8553995" cy="1325563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Caso real en hoja minimalista en corredera</a:t>
            </a:r>
          </a:p>
        </p:txBody>
      </p:sp>
      <p:pic>
        <p:nvPicPr>
          <p:cNvPr id="223" name="Imagen 2" descr="Imagen 2"/>
          <p:cNvPicPr>
            <a:picLocks noChangeAspect="1"/>
          </p:cNvPicPr>
          <p:nvPr/>
        </p:nvPicPr>
        <p:blipFill>
          <a:blip r:embed="rId3">
            <a:extLst/>
          </a:blip>
          <a:srcRect l="46401" t="27232" r="0" b="0"/>
          <a:stretch>
            <a:fillRect/>
          </a:stretch>
        </p:blipFill>
        <p:spPr>
          <a:xfrm>
            <a:off x="968010" y="2276315"/>
            <a:ext cx="4197662" cy="345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adroTexto 24"/>
          <p:cNvSpPr txBox="1"/>
          <p:nvPr/>
        </p:nvSpPr>
        <p:spPr>
          <a:xfrm>
            <a:off x="986116" y="1591673"/>
            <a:ext cx="1628072" cy="424816"/>
          </a:xfrm>
          <a:prstGeom prst="rect">
            <a:avLst/>
          </a:prstGeom>
          <a:ln w="28575">
            <a:solidFill>
              <a:srgbClr val="00C8B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RCN EXP 36</a:t>
            </a:r>
          </a:p>
        </p:txBody>
      </p:sp>
      <p:sp>
        <p:nvSpPr>
          <p:cNvPr id="226" name="Marcador de contenido 2"/>
          <p:cNvSpPr txBox="1"/>
          <p:nvPr>
            <p:ph type="body" sz="half" idx="1"/>
          </p:nvPr>
        </p:nvSpPr>
        <p:spPr>
          <a:xfrm>
            <a:off x="6001553" y="1970669"/>
            <a:ext cx="6061658" cy="349631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C8B9"/>
              </a:buClr>
              <a:buSzPct val="160000"/>
              <a:defRPr sz="1800">
                <a:solidFill>
                  <a:srgbClr val="171496"/>
                </a:solidFill>
              </a:defRPr>
            </a:pPr>
            <a:r>
              <a:t>Este nuevo diseño aporta un sellado altamente resistente a la intemperie.</a:t>
            </a:r>
            <a:endParaRPr b="1"/>
          </a:p>
          <a:p>
            <a:pPr>
              <a:buClr>
                <a:srgbClr val="00C8B9"/>
              </a:buClr>
              <a:buSzPct val="160000"/>
              <a:defRPr sz="1800">
                <a:solidFill>
                  <a:srgbClr val="171496"/>
                </a:solidFill>
              </a:defRPr>
            </a:pPr>
            <a:r>
              <a:t>Al usar </a:t>
            </a:r>
            <a:r>
              <a:rPr b="1"/>
              <a:t>poliamida como base de adhesión </a:t>
            </a:r>
            <a:r>
              <a:t>permite prevenir la formación de condensación por humedad.</a:t>
            </a:r>
            <a:endParaRPr b="1"/>
          </a:p>
          <a:p>
            <a:pPr>
              <a:buClr>
                <a:srgbClr val="00C8B9"/>
              </a:buClr>
              <a:buSzPct val="160000"/>
              <a:defRPr sz="1800">
                <a:solidFill>
                  <a:srgbClr val="171496"/>
                </a:solidFill>
              </a:defRPr>
            </a:pPr>
            <a:r>
              <a:t>En la EXP 36 con Adhesion Prime las </a:t>
            </a:r>
            <a:r>
              <a:rPr b="1"/>
              <a:t>isotermas se mantienen rectas, </a:t>
            </a:r>
            <a:r>
              <a:t>indicando una </a:t>
            </a:r>
            <a:r>
              <a:rPr b="1"/>
              <a:t>división térmica más eficiente.</a:t>
            </a:r>
          </a:p>
          <a:p>
            <a:pPr>
              <a:buClr>
                <a:srgbClr val="00C8B9"/>
              </a:buClr>
              <a:buSzPct val="160000"/>
              <a:defRPr sz="1800">
                <a:solidFill>
                  <a:srgbClr val="171496"/>
                </a:solidFill>
              </a:defRPr>
            </a:pPr>
            <a:r>
              <a:t>Esta optimización reduce la </a:t>
            </a:r>
            <a:r>
              <a:rPr b="1"/>
              <a:t>transmitancia térmica </a:t>
            </a:r>
            <a:r>
              <a:t>de </a:t>
            </a:r>
            <a:r>
              <a:rPr b="1">
                <a:solidFill>
                  <a:srgbClr val="4144B1"/>
                </a:solidFill>
              </a:rPr>
              <a:t>4,9 a 3,8 </a:t>
            </a:r>
            <a:r>
              <a:rPr b="1"/>
              <a:t>W/m²K.</a:t>
            </a:r>
            <a:endParaRPr b="1"/>
          </a:p>
          <a:p>
            <a:pPr>
              <a:buClr>
                <a:srgbClr val="00C8B9"/>
              </a:buClr>
              <a:buSzPct val="160000"/>
              <a:defRPr sz="1800">
                <a:solidFill>
                  <a:srgbClr val="171496"/>
                </a:solidFill>
              </a:defRPr>
            </a:pPr>
            <a:r>
              <a:t>El sistema logra una </a:t>
            </a:r>
            <a:r>
              <a:rPr b="1"/>
              <a:t>mejora del 22% en rendimiento térmico.</a:t>
            </a:r>
          </a:p>
        </p:txBody>
      </p:sp>
      <p:pic>
        <p:nvPicPr>
          <p:cNvPr id="227" name="Imagen 9" descr="Imagen 9"/>
          <p:cNvPicPr>
            <a:picLocks noChangeAspect="1"/>
          </p:cNvPicPr>
          <p:nvPr/>
        </p:nvPicPr>
        <p:blipFill>
          <a:blip r:embed="rId2">
            <a:extLst/>
          </a:blip>
          <a:srcRect l="0" t="0" r="27647" b="0"/>
          <a:stretch>
            <a:fillRect/>
          </a:stretch>
        </p:blipFill>
        <p:spPr>
          <a:xfrm rot="16200000">
            <a:off x="157160" y="2763135"/>
            <a:ext cx="3477582" cy="2270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n 11" descr="Imagen 11"/>
          <p:cNvPicPr>
            <a:picLocks noChangeAspect="1"/>
          </p:cNvPicPr>
          <p:nvPr/>
        </p:nvPicPr>
        <p:blipFill>
          <a:blip r:embed="rId3">
            <a:extLst/>
          </a:blip>
          <a:srcRect l="0" t="0" r="22660" b="0"/>
          <a:stretch>
            <a:fillRect/>
          </a:stretch>
        </p:blipFill>
        <p:spPr>
          <a:xfrm rot="16200000">
            <a:off x="2868204" y="2836353"/>
            <a:ext cx="3477585" cy="2124325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CuadroTexto 12"/>
          <p:cNvSpPr txBox="1"/>
          <p:nvPr/>
        </p:nvSpPr>
        <p:spPr>
          <a:xfrm>
            <a:off x="1675229" y="3751088"/>
            <a:ext cx="1423596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00C8B9"/>
                </a:solidFill>
              </a:defRPr>
            </a:lvl1pPr>
          </a:lstStyle>
          <a:p>
            <a:pPr/>
            <a:r>
              <a:t>Aluminio</a:t>
            </a:r>
          </a:p>
        </p:txBody>
      </p:sp>
      <p:sp>
        <p:nvSpPr>
          <p:cNvPr id="230" name="CuadroTexto 13"/>
          <p:cNvSpPr txBox="1"/>
          <p:nvPr/>
        </p:nvSpPr>
        <p:spPr>
          <a:xfrm>
            <a:off x="4385691" y="3759515"/>
            <a:ext cx="1423596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00C8B9"/>
                </a:solidFill>
              </a:defRPr>
            </a:lvl1pPr>
          </a:lstStyle>
          <a:p>
            <a:pPr/>
            <a:r>
              <a:t>Poliamida</a:t>
            </a:r>
          </a:p>
        </p:txBody>
      </p:sp>
      <p:pic>
        <p:nvPicPr>
          <p:cNvPr id="231" name="Imagen 3" descr="Imagen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50971" y="297893"/>
            <a:ext cx="1580699" cy="173879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Conector recto 14"/>
          <p:cNvSpPr/>
          <p:nvPr/>
        </p:nvSpPr>
        <p:spPr>
          <a:xfrm>
            <a:off x="977153" y="798138"/>
            <a:ext cx="8194556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33" name="Conector recto 15"/>
          <p:cNvSpPr/>
          <p:nvPr/>
        </p:nvSpPr>
        <p:spPr>
          <a:xfrm>
            <a:off x="986115" y="1388993"/>
            <a:ext cx="2412867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34" name="Título 1"/>
          <p:cNvSpPr txBox="1"/>
          <p:nvPr>
            <p:ph type="title"/>
          </p:nvPr>
        </p:nvSpPr>
        <p:spPr>
          <a:xfrm>
            <a:off x="838199" y="168084"/>
            <a:ext cx="8553995" cy="1325563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Caso real en hoja minimalista en corredera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ángulo 6"/>
          <p:cNvSpPr/>
          <p:nvPr/>
        </p:nvSpPr>
        <p:spPr>
          <a:xfrm>
            <a:off x="0" y="0"/>
            <a:ext cx="12192000" cy="5754255"/>
          </a:xfrm>
          <a:prstGeom prst="rect">
            <a:avLst/>
          </a:prstGeom>
          <a:solidFill>
            <a:srgbClr val="171496"/>
          </a:solidFill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7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0971" y="297893"/>
            <a:ext cx="1580699" cy="17387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Conector recto 17"/>
          <p:cNvSpPr/>
          <p:nvPr/>
        </p:nvSpPr>
        <p:spPr>
          <a:xfrm>
            <a:off x="2279480" y="2629381"/>
            <a:ext cx="7464885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39" name="Título 1"/>
          <p:cNvSpPr txBox="1"/>
          <p:nvPr>
            <p:ph type="title"/>
          </p:nvPr>
        </p:nvSpPr>
        <p:spPr>
          <a:xfrm>
            <a:off x="2186709" y="1672207"/>
            <a:ext cx="8553995" cy="1325564"/>
          </a:xfrm>
          <a:prstGeom prst="rect">
            <a:avLst/>
          </a:prstGeom>
        </p:spPr>
        <p:txBody>
          <a:bodyPr/>
          <a:lstStyle>
            <a:lvl1pPr>
              <a:defRPr b="1" sz="48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¡Gracias por su atención!</a:t>
            </a:r>
          </a:p>
        </p:txBody>
      </p:sp>
      <p:pic>
        <p:nvPicPr>
          <p:cNvPr id="240" name="Imagen 22" descr="Imagen 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8817" y="3450775"/>
            <a:ext cx="1353316" cy="1219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nector recto 2"/>
          <p:cNvSpPr/>
          <p:nvPr/>
        </p:nvSpPr>
        <p:spPr>
          <a:xfrm>
            <a:off x="949811" y="967751"/>
            <a:ext cx="7658481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Título 1"/>
          <p:cNvSpPr txBox="1"/>
          <p:nvPr>
            <p:ph type="title"/>
          </p:nvPr>
        </p:nvSpPr>
        <p:spPr>
          <a:xfrm>
            <a:off x="838200" y="60256"/>
            <a:ext cx="8776580" cy="1325563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La poliamida ya no solo aísla…</a:t>
            </a:r>
          </a:p>
        </p:txBody>
      </p:sp>
      <p:pic>
        <p:nvPicPr>
          <p:cNvPr id="108" name="Imagen 9" descr="Imagen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4823" y="2147989"/>
            <a:ext cx="6327177" cy="361493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CuadroTexto 10"/>
          <p:cNvSpPr txBox="1"/>
          <p:nvPr/>
        </p:nvSpPr>
        <p:spPr>
          <a:xfrm>
            <a:off x="793543" y="4153494"/>
            <a:ext cx="4767072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La </a:t>
            </a:r>
            <a:r>
              <a:rPr b="1"/>
              <a:t>adhesión estructural o sellante </a:t>
            </a:r>
            <a:r>
              <a:t>de siliconas sobre poliamida es óptima, </a:t>
            </a:r>
            <a:r>
              <a:rPr b="1"/>
              <a:t>sin necesidad de imprimaciones químicas ni pasos adicionales.</a:t>
            </a:r>
          </a:p>
        </p:txBody>
      </p:sp>
      <p:sp>
        <p:nvSpPr>
          <p:cNvPr id="110" name="Conector recto 12"/>
          <p:cNvSpPr/>
          <p:nvPr/>
        </p:nvSpPr>
        <p:spPr>
          <a:xfrm flipH="1" flipV="1">
            <a:off x="7360023" y="2121407"/>
            <a:ext cx="4831977" cy="1"/>
          </a:xfrm>
          <a:prstGeom prst="line">
            <a:avLst/>
          </a:prstGeom>
          <a:ln w="5715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Conector recto 15"/>
          <p:cNvSpPr/>
          <p:nvPr/>
        </p:nvSpPr>
        <p:spPr>
          <a:xfrm>
            <a:off x="7360023" y="2094827"/>
            <a:ext cx="1" cy="1530875"/>
          </a:xfrm>
          <a:prstGeom prst="line">
            <a:avLst/>
          </a:prstGeom>
          <a:ln w="5715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Elipse 19"/>
          <p:cNvSpPr/>
          <p:nvPr/>
        </p:nvSpPr>
        <p:spPr>
          <a:xfrm>
            <a:off x="7267353" y="3625701"/>
            <a:ext cx="180755" cy="180755"/>
          </a:xfrm>
          <a:prstGeom prst="ellipse">
            <a:avLst/>
          </a:prstGeom>
          <a:ln w="57150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CuadroTexto 24"/>
          <p:cNvSpPr txBox="1"/>
          <p:nvPr/>
        </p:nvSpPr>
        <p:spPr>
          <a:xfrm>
            <a:off x="7294244" y="1781174"/>
            <a:ext cx="192786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Adhesion Prime</a:t>
            </a:r>
          </a:p>
        </p:txBody>
      </p:sp>
      <p:sp>
        <p:nvSpPr>
          <p:cNvPr id="114" name="Conector recto 25"/>
          <p:cNvSpPr/>
          <p:nvPr/>
        </p:nvSpPr>
        <p:spPr>
          <a:xfrm>
            <a:off x="11350998" y="2121407"/>
            <a:ext cx="1" cy="2168830"/>
          </a:xfrm>
          <a:prstGeom prst="line">
            <a:avLst/>
          </a:prstGeom>
          <a:ln w="5715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Conector recto 27"/>
          <p:cNvSpPr/>
          <p:nvPr/>
        </p:nvSpPr>
        <p:spPr>
          <a:xfrm>
            <a:off x="10341348" y="2094827"/>
            <a:ext cx="1" cy="1451131"/>
          </a:xfrm>
          <a:prstGeom prst="line">
            <a:avLst/>
          </a:prstGeom>
          <a:ln w="5715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Conector recto 29"/>
          <p:cNvSpPr/>
          <p:nvPr/>
        </p:nvSpPr>
        <p:spPr>
          <a:xfrm>
            <a:off x="9267825" y="2150506"/>
            <a:ext cx="0" cy="1091423"/>
          </a:xfrm>
          <a:prstGeom prst="line">
            <a:avLst/>
          </a:prstGeom>
          <a:ln w="5715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Elipse 31"/>
          <p:cNvSpPr/>
          <p:nvPr/>
        </p:nvSpPr>
        <p:spPr>
          <a:xfrm>
            <a:off x="9178515" y="3267962"/>
            <a:ext cx="180755" cy="180755"/>
          </a:xfrm>
          <a:prstGeom prst="ellipse">
            <a:avLst/>
          </a:prstGeom>
          <a:ln w="57150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Elipse 32"/>
          <p:cNvSpPr/>
          <p:nvPr/>
        </p:nvSpPr>
        <p:spPr>
          <a:xfrm>
            <a:off x="10250971" y="3567226"/>
            <a:ext cx="180755" cy="180755"/>
          </a:xfrm>
          <a:prstGeom prst="ellipse">
            <a:avLst/>
          </a:prstGeom>
          <a:ln w="57150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Elipse 36"/>
          <p:cNvSpPr/>
          <p:nvPr/>
        </p:nvSpPr>
        <p:spPr>
          <a:xfrm>
            <a:off x="11263423" y="4290236"/>
            <a:ext cx="180755" cy="180755"/>
          </a:xfrm>
          <a:prstGeom prst="ellipse">
            <a:avLst/>
          </a:prstGeom>
          <a:ln w="57150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CuadroTexto 37"/>
          <p:cNvSpPr txBox="1"/>
          <p:nvPr/>
        </p:nvSpPr>
        <p:spPr>
          <a:xfrm>
            <a:off x="776960" y="1633162"/>
            <a:ext cx="4935184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Adhesion Prime potencia sus prestaciones al mejorar su </a:t>
            </a:r>
            <a:r>
              <a:rPr b="1"/>
              <a:t>capacidad de adhesión estructural y sellante.</a:t>
            </a:r>
          </a:p>
        </p:txBody>
      </p:sp>
      <p:sp>
        <p:nvSpPr>
          <p:cNvPr id="121" name="CuadroTexto 39"/>
          <p:cNvSpPr txBox="1"/>
          <p:nvPr/>
        </p:nvSpPr>
        <p:spPr>
          <a:xfrm>
            <a:off x="793542" y="2735192"/>
            <a:ext cx="4842008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Consiste en una incrustación de </a:t>
            </a:r>
            <a:r>
              <a:rPr b="1"/>
              <a:t>partículas de alúmina</a:t>
            </a:r>
            <a:r>
              <a:t> en la superficie de la poliamida, dotándola de propiedades similares al </a:t>
            </a:r>
            <a:r>
              <a:rPr b="1"/>
              <a:t>aluminio anodizado</a:t>
            </a:r>
            <a:r>
              <a:t>.</a:t>
            </a:r>
          </a:p>
        </p:txBody>
      </p:sp>
      <p:pic>
        <p:nvPicPr>
          <p:cNvPr id="122" name="Imagen 8" descr="Imagen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50971" y="297893"/>
            <a:ext cx="1580699" cy="173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onector recto 3"/>
          <p:cNvSpPr/>
          <p:nvPr/>
        </p:nvSpPr>
        <p:spPr>
          <a:xfrm>
            <a:off x="905434" y="986866"/>
            <a:ext cx="8753921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Título 1"/>
          <p:cNvSpPr txBox="1"/>
          <p:nvPr>
            <p:ph type="title"/>
          </p:nvPr>
        </p:nvSpPr>
        <p:spPr>
          <a:xfrm>
            <a:off x="838199" y="59584"/>
            <a:ext cx="9478820" cy="1325563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Aprobado para pegado estructural</a:t>
            </a:r>
          </a:p>
        </p:txBody>
      </p:sp>
      <p:sp>
        <p:nvSpPr>
          <p:cNvPr id="126" name="Marcador de contenido 2"/>
          <p:cNvSpPr txBox="1"/>
          <p:nvPr>
            <p:ph type="body" sz="half" idx="1"/>
          </p:nvPr>
        </p:nvSpPr>
        <p:spPr>
          <a:xfrm>
            <a:off x="838199" y="1555660"/>
            <a:ext cx="6929848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b="1" sz="2000">
                <a:solidFill>
                  <a:srgbClr val="171496"/>
                </a:solidFill>
              </a:defRPr>
            </a:pPr>
            <a:r>
              <a:t>Hasta ahora</a:t>
            </a:r>
            <a:r>
              <a:rPr b="0"/>
              <a:t>, los perfiles plásticos no se consideraban aptos para el </a:t>
            </a:r>
            <a:r>
              <a:t>pegado estructural</a:t>
            </a:r>
            <a:r>
              <a:rPr b="0"/>
              <a:t>, ya que su superficie no garantizaba una </a:t>
            </a:r>
            <a:r>
              <a:t>adhesión duradera </a:t>
            </a:r>
            <a:r>
              <a:rPr b="0"/>
              <a:t>de los sellantes.</a:t>
            </a:r>
            <a:endParaRPr b="0"/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Adhesion Prime está aprobado en </a:t>
            </a:r>
            <a:r>
              <a:rPr b="1"/>
              <a:t>EEUU</a:t>
            </a:r>
            <a:r>
              <a:t> conforme a la norma </a:t>
            </a:r>
            <a:r>
              <a:rPr b="1"/>
              <a:t>ASTM C1184 </a:t>
            </a:r>
            <a:r>
              <a:t>para </a:t>
            </a:r>
            <a:r>
              <a:rPr b="1"/>
              <a:t>selladores de silicona estructural.</a:t>
            </a:r>
            <a:endParaRPr b="1"/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Actualmente en </a:t>
            </a:r>
            <a:r>
              <a:rPr b="1"/>
              <a:t>proceso de ensayo </a:t>
            </a:r>
            <a:r>
              <a:t>en el </a:t>
            </a:r>
            <a:r>
              <a:rPr b="1"/>
              <a:t>CSTB</a:t>
            </a:r>
            <a:r>
              <a:t> para su aprobación técnica como </a:t>
            </a:r>
            <a:r>
              <a:rPr b="1"/>
              <a:t>uso estructural</a:t>
            </a:r>
            <a:r>
              <a:t> en Europa, conforme a la norma EN 16759.</a:t>
            </a:r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b="1" sz="2000">
                <a:solidFill>
                  <a:srgbClr val="171496"/>
                </a:solidFill>
              </a:defRPr>
            </a:pPr>
            <a:r>
              <a:t>Adhesion Prime </a:t>
            </a:r>
            <a:r>
              <a:rPr b="0"/>
              <a:t>es el </a:t>
            </a:r>
            <a:r>
              <a:t>único tratamiento aprobado </a:t>
            </a:r>
            <a:r>
              <a:rPr b="0"/>
              <a:t>para lograr pegado estructural sobre termoplásticos.</a:t>
            </a:r>
          </a:p>
        </p:txBody>
      </p:sp>
      <p:pic>
        <p:nvPicPr>
          <p:cNvPr id="127" name="Imagen 9" descr="Imagen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55262" y="1429757"/>
            <a:ext cx="1686797" cy="1686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n 11" descr="Imagen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8430" y="3668109"/>
            <a:ext cx="1317553" cy="1317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n 13" descr="Imagen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10759" y="3561805"/>
            <a:ext cx="1392136" cy="1479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n 17" descr="Imagen 1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35518" y="1699768"/>
            <a:ext cx="1254166" cy="125416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CuadroTexto 18"/>
          <p:cNvSpPr txBox="1"/>
          <p:nvPr/>
        </p:nvSpPr>
        <p:spPr>
          <a:xfrm>
            <a:off x="8632374" y="2877824"/>
            <a:ext cx="981261" cy="554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171496"/>
                </a:solidFill>
              </a:defRPr>
            </a:pPr>
            <a:r>
              <a:t>1h +90ºC</a:t>
            </a:r>
          </a:p>
          <a:p>
            <a:pPr>
              <a:defRPr sz="1600">
                <a:solidFill>
                  <a:srgbClr val="171496"/>
                </a:solidFill>
              </a:defRPr>
            </a:pPr>
            <a:r>
              <a:t>1h -30ºC</a:t>
            </a:r>
          </a:p>
        </p:txBody>
      </p:sp>
      <p:sp>
        <p:nvSpPr>
          <p:cNvPr id="132" name="CuadroTexto 19"/>
          <p:cNvSpPr txBox="1"/>
          <p:nvPr/>
        </p:nvSpPr>
        <p:spPr>
          <a:xfrm>
            <a:off x="10048313" y="2918180"/>
            <a:ext cx="1300695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solidFill>
                  <a:srgbClr val="171496"/>
                </a:solidFill>
              </a:defRPr>
            </a:pPr>
            <a:r>
              <a:t>170 h</a:t>
            </a:r>
          </a:p>
          <a:p>
            <a:pPr algn="ctr">
              <a:defRPr sz="1600">
                <a:solidFill>
                  <a:srgbClr val="171496"/>
                </a:solidFill>
              </a:defRPr>
            </a:pPr>
            <a:r>
              <a:t>niebla salina</a:t>
            </a:r>
          </a:p>
        </p:txBody>
      </p:sp>
      <p:sp>
        <p:nvSpPr>
          <p:cNvPr id="133" name="CuadroTexto 20"/>
          <p:cNvSpPr txBox="1"/>
          <p:nvPr/>
        </p:nvSpPr>
        <p:spPr>
          <a:xfrm>
            <a:off x="8418242" y="4967885"/>
            <a:ext cx="1177169" cy="554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solidFill>
                  <a:srgbClr val="171496"/>
                </a:solidFill>
              </a:defRPr>
            </a:pPr>
            <a:r>
              <a:t>7d inmersión</a:t>
            </a:r>
          </a:p>
          <a:p>
            <a:pPr algn="ctr">
              <a:defRPr sz="1600">
                <a:solidFill>
                  <a:srgbClr val="171496"/>
                </a:solidFill>
              </a:defRPr>
            </a:pPr>
            <a:r>
              <a:t>en agua</a:t>
            </a:r>
          </a:p>
        </p:txBody>
      </p:sp>
      <p:sp>
        <p:nvSpPr>
          <p:cNvPr id="134" name="CuadroTexto 21"/>
          <p:cNvSpPr txBox="1"/>
          <p:nvPr/>
        </p:nvSpPr>
        <p:spPr>
          <a:xfrm>
            <a:off x="10108622" y="5023906"/>
            <a:ext cx="1177169" cy="554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solidFill>
                  <a:srgbClr val="171496"/>
                </a:solidFill>
              </a:defRPr>
            </a:pPr>
            <a:r>
              <a:t>500 h</a:t>
            </a:r>
          </a:p>
          <a:p>
            <a:pPr algn="ctr">
              <a:defRPr sz="1600">
                <a:solidFill>
                  <a:srgbClr val="171496"/>
                </a:solidFill>
              </a:defRPr>
            </a:pPr>
            <a:r>
              <a:t>QUV</a:t>
            </a:r>
          </a:p>
        </p:txBody>
      </p:sp>
      <p:pic>
        <p:nvPicPr>
          <p:cNvPr id="135" name="Imagen 5" descr="Imagen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50971" y="297893"/>
            <a:ext cx="1580699" cy="173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onector recto 2"/>
          <p:cNvSpPr/>
          <p:nvPr/>
        </p:nvSpPr>
        <p:spPr>
          <a:xfrm>
            <a:off x="977152" y="985307"/>
            <a:ext cx="8951940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Título 1"/>
          <p:cNvSpPr txBox="1"/>
          <p:nvPr>
            <p:ph type="title"/>
          </p:nvPr>
        </p:nvSpPr>
        <p:spPr>
          <a:xfrm>
            <a:off x="838200" y="69471"/>
            <a:ext cx="9412772" cy="1325563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Caso real en ventana de hoja oculta</a:t>
            </a:r>
          </a:p>
        </p:txBody>
      </p:sp>
      <p:pic>
        <p:nvPicPr>
          <p:cNvPr id="139" name="Imagen 16" descr="Imagen 16"/>
          <p:cNvPicPr>
            <a:picLocks noChangeAspect="1"/>
          </p:cNvPicPr>
          <p:nvPr/>
        </p:nvPicPr>
        <p:blipFill>
          <a:blip r:embed="rId2">
            <a:extLst/>
          </a:blip>
          <a:srcRect l="41054" t="0" r="0" b="0"/>
          <a:stretch>
            <a:fillRect/>
          </a:stretch>
        </p:blipFill>
        <p:spPr>
          <a:xfrm>
            <a:off x="3647257" y="1395034"/>
            <a:ext cx="4033348" cy="399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n 18" descr="Imagen 18"/>
          <p:cNvPicPr>
            <a:picLocks noChangeAspect="1"/>
          </p:cNvPicPr>
          <p:nvPr/>
        </p:nvPicPr>
        <p:blipFill>
          <a:blip r:embed="rId3">
            <a:extLst/>
          </a:blip>
          <a:srcRect l="25582" t="17328" r="26479" b="16513"/>
          <a:stretch>
            <a:fillRect/>
          </a:stretch>
        </p:blipFill>
        <p:spPr>
          <a:xfrm>
            <a:off x="8276862" y="2571425"/>
            <a:ext cx="2550348" cy="2488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Elipse 19"/>
          <p:cNvSpPr/>
          <p:nvPr/>
        </p:nvSpPr>
        <p:spPr>
          <a:xfrm>
            <a:off x="8416201" y="2690633"/>
            <a:ext cx="2202003" cy="2159728"/>
          </a:xfrm>
          <a:prstGeom prst="ellipse">
            <a:avLst/>
          </a:prstGeom>
          <a:ln w="57150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Conector recto 21"/>
          <p:cNvSpPr/>
          <p:nvPr/>
        </p:nvSpPr>
        <p:spPr>
          <a:xfrm flipV="1">
            <a:off x="9753600" y="2281645"/>
            <a:ext cx="0" cy="1472949"/>
          </a:xfrm>
          <a:prstGeom prst="line">
            <a:avLst/>
          </a:prstGeom>
          <a:ln w="381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Conector recto 23"/>
          <p:cNvSpPr/>
          <p:nvPr/>
        </p:nvSpPr>
        <p:spPr>
          <a:xfrm flipV="1">
            <a:off x="9552036" y="4049486"/>
            <a:ext cx="1" cy="1126814"/>
          </a:xfrm>
          <a:prstGeom prst="line">
            <a:avLst/>
          </a:prstGeom>
          <a:ln w="381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Elipse 27"/>
          <p:cNvSpPr/>
          <p:nvPr/>
        </p:nvSpPr>
        <p:spPr>
          <a:xfrm>
            <a:off x="9505450" y="3956558"/>
            <a:ext cx="92929" cy="92929"/>
          </a:xfrm>
          <a:prstGeom prst="ellipse">
            <a:avLst/>
          </a:prstGeom>
          <a:ln w="28575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Elipse 29"/>
          <p:cNvSpPr/>
          <p:nvPr/>
        </p:nvSpPr>
        <p:spPr>
          <a:xfrm>
            <a:off x="9704313" y="3761935"/>
            <a:ext cx="92929" cy="92929"/>
          </a:xfrm>
          <a:prstGeom prst="ellipse">
            <a:avLst/>
          </a:prstGeom>
          <a:ln w="28575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CuadroTexto 30"/>
          <p:cNvSpPr txBox="1"/>
          <p:nvPr/>
        </p:nvSpPr>
        <p:spPr>
          <a:xfrm>
            <a:off x="9198906" y="1948550"/>
            <a:ext cx="1196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Silicona</a:t>
            </a:r>
          </a:p>
        </p:txBody>
      </p:sp>
      <p:sp>
        <p:nvSpPr>
          <p:cNvPr id="147" name="CuadroTexto 31"/>
          <p:cNvSpPr txBox="1"/>
          <p:nvPr/>
        </p:nvSpPr>
        <p:spPr>
          <a:xfrm>
            <a:off x="8590464" y="5112360"/>
            <a:ext cx="225463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Adhesion Prime</a:t>
            </a:r>
          </a:p>
        </p:txBody>
      </p:sp>
      <p:sp>
        <p:nvSpPr>
          <p:cNvPr id="148" name="CuadroTexto 34"/>
          <p:cNvSpPr txBox="1"/>
          <p:nvPr/>
        </p:nvSpPr>
        <p:spPr>
          <a:xfrm>
            <a:off x="899974" y="1294673"/>
            <a:ext cx="2766335" cy="424816"/>
          </a:xfrm>
          <a:prstGeom prst="rect">
            <a:avLst/>
          </a:prstGeom>
          <a:ln w="28575">
            <a:solidFill>
              <a:srgbClr val="00C8B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ALUGOM ALG VISTA</a:t>
            </a:r>
          </a:p>
        </p:txBody>
      </p:sp>
      <p:pic>
        <p:nvPicPr>
          <p:cNvPr id="149" name="Imagen 4" descr="Imagen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946" y="2305947"/>
            <a:ext cx="2717351" cy="3272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n 3" descr="Imagen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50971" y="297893"/>
            <a:ext cx="1580699" cy="173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onector recto 2"/>
          <p:cNvSpPr/>
          <p:nvPr/>
        </p:nvSpPr>
        <p:spPr>
          <a:xfrm>
            <a:off x="977152" y="985307"/>
            <a:ext cx="8942703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Título 1"/>
          <p:cNvSpPr txBox="1"/>
          <p:nvPr>
            <p:ph type="title"/>
          </p:nvPr>
        </p:nvSpPr>
        <p:spPr>
          <a:xfrm>
            <a:off x="838200" y="6947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Caso real en ventana de hoja oculta</a:t>
            </a:r>
          </a:p>
        </p:txBody>
      </p:sp>
      <p:sp>
        <p:nvSpPr>
          <p:cNvPr id="154" name="CuadroTexto 24"/>
          <p:cNvSpPr txBox="1"/>
          <p:nvPr/>
        </p:nvSpPr>
        <p:spPr>
          <a:xfrm>
            <a:off x="899974" y="1294670"/>
            <a:ext cx="2766335" cy="424816"/>
          </a:xfrm>
          <a:prstGeom prst="rect">
            <a:avLst/>
          </a:prstGeom>
          <a:ln w="28575">
            <a:solidFill>
              <a:srgbClr val="00C8B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ALUGOM ALG VISTA</a:t>
            </a:r>
          </a:p>
        </p:txBody>
      </p:sp>
      <p:sp>
        <p:nvSpPr>
          <p:cNvPr id="155" name="Marcador de contenido 2"/>
          <p:cNvSpPr txBox="1"/>
          <p:nvPr>
            <p:ph type="body" sz="half" idx="1"/>
          </p:nvPr>
        </p:nvSpPr>
        <p:spPr>
          <a:xfrm>
            <a:off x="4687389" y="1599499"/>
            <a:ext cx="7008222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El perfil de la hoja queda </a:t>
            </a:r>
            <a:r>
              <a:rPr b="1"/>
              <a:t>completamente oculto </a:t>
            </a:r>
            <a:r>
              <a:t>al cerrar la ventana, mejorando la </a:t>
            </a:r>
            <a:r>
              <a:rPr b="1"/>
              <a:t>estética</a:t>
            </a:r>
            <a:r>
              <a:t> y aumentando la </a:t>
            </a:r>
            <a:r>
              <a:rPr b="1"/>
              <a:t>entrada de luz.</a:t>
            </a:r>
            <a:endParaRPr b="1"/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La adhesión sobre poliamida permite unir el acristalamiento al perfil de hoja mediante la rotura del puente térmico.</a:t>
            </a:r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El diseño hace opcional </a:t>
            </a:r>
            <a:r>
              <a:rPr b="1"/>
              <a:t>el junquillo exterior </a:t>
            </a:r>
            <a:r>
              <a:t>y la </a:t>
            </a:r>
            <a:r>
              <a:rPr b="1"/>
              <a:t>junta de hoja</a:t>
            </a:r>
            <a:r>
              <a:t>, aumentando la </a:t>
            </a:r>
            <a:r>
              <a:rPr b="1"/>
              <a:t>rigidez del sistema</a:t>
            </a:r>
            <a:r>
              <a:t>.</a:t>
            </a:r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El vidrio se adhiere directamente al marco, lo que </a:t>
            </a:r>
            <a:r>
              <a:rPr b="1"/>
              <a:t>reduce el peso, simplifica el montaje</a:t>
            </a:r>
            <a:r>
              <a:t> y mejora la eficiencia.</a:t>
            </a:r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Se optimiza el </a:t>
            </a:r>
            <a:r>
              <a:rPr b="1"/>
              <a:t>aislamiento térmico y acústico</a:t>
            </a:r>
            <a:r>
              <a:t>, y se evita la </a:t>
            </a:r>
            <a:r>
              <a:rPr b="1"/>
              <a:t>condensación y humedad.</a:t>
            </a:r>
          </a:p>
        </p:txBody>
      </p:sp>
      <p:pic>
        <p:nvPicPr>
          <p:cNvPr id="156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0971" y="297893"/>
            <a:ext cx="1580699" cy="173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n 9" descr="Imagen 9"/>
          <p:cNvPicPr>
            <a:picLocks noChangeAspect="1"/>
          </p:cNvPicPr>
          <p:nvPr/>
        </p:nvPicPr>
        <p:blipFill>
          <a:blip r:embed="rId3">
            <a:extLst/>
          </a:blip>
          <a:srcRect l="33239" t="0" r="6573" b="13981"/>
          <a:stretch>
            <a:fillRect/>
          </a:stretch>
        </p:blipFill>
        <p:spPr>
          <a:xfrm>
            <a:off x="838199" y="2210509"/>
            <a:ext cx="3616106" cy="3131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onector recto 2"/>
          <p:cNvSpPr/>
          <p:nvPr/>
        </p:nvSpPr>
        <p:spPr>
          <a:xfrm>
            <a:off x="977152" y="985307"/>
            <a:ext cx="8942703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0" name="Título 1"/>
          <p:cNvSpPr txBox="1"/>
          <p:nvPr>
            <p:ph type="title"/>
          </p:nvPr>
        </p:nvSpPr>
        <p:spPr>
          <a:xfrm>
            <a:off x="838200" y="6947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Caso real en ventana de hoja oculta</a:t>
            </a:r>
          </a:p>
        </p:txBody>
      </p:sp>
      <p:sp>
        <p:nvSpPr>
          <p:cNvPr id="161" name="CuadroTexto 24"/>
          <p:cNvSpPr txBox="1"/>
          <p:nvPr/>
        </p:nvSpPr>
        <p:spPr>
          <a:xfrm>
            <a:off x="899974" y="1294675"/>
            <a:ext cx="2766335" cy="424816"/>
          </a:xfrm>
          <a:prstGeom prst="rect">
            <a:avLst/>
          </a:prstGeom>
          <a:ln w="28575">
            <a:solidFill>
              <a:srgbClr val="00C8B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ALUGOM ALG VISTA</a:t>
            </a:r>
          </a:p>
        </p:txBody>
      </p:sp>
      <p:sp>
        <p:nvSpPr>
          <p:cNvPr id="162" name="Marcador de contenido 2"/>
          <p:cNvSpPr txBox="1"/>
          <p:nvPr>
            <p:ph type="body" sz="half" idx="1"/>
          </p:nvPr>
        </p:nvSpPr>
        <p:spPr>
          <a:xfrm>
            <a:off x="6364940" y="2037595"/>
            <a:ext cx="5602942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En el diseño convencional, las isotermas muestran un puente térmico a través del aluminio.</a:t>
            </a:r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En la ALG VISTA con Adhesion Prime, las isotermas se mantienen rectas, indicando una separación térmica eficaz entre el interior y el exterior.</a:t>
            </a:r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La </a:t>
            </a:r>
            <a:r>
              <a:rPr b="1"/>
              <a:t>zona de condensación</a:t>
            </a:r>
            <a:r>
              <a:t> se desplaza hacia la </a:t>
            </a:r>
            <a:r>
              <a:rPr b="1"/>
              <a:t>cavidad de drenaje</a:t>
            </a:r>
            <a:r>
              <a:t>, alejándose del interior.</a:t>
            </a:r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Esta optimización reduce la </a:t>
            </a:r>
            <a:r>
              <a:rPr b="1"/>
              <a:t>transmitancia térmica </a:t>
            </a:r>
            <a:r>
              <a:t>de </a:t>
            </a:r>
            <a:r>
              <a:rPr b="1"/>
              <a:t>4,8 a 1,7 W/m²K.</a:t>
            </a:r>
          </a:p>
        </p:txBody>
      </p:sp>
      <p:pic>
        <p:nvPicPr>
          <p:cNvPr id="163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rcRect l="0" t="19882" r="27739" b="24201"/>
          <a:stretch>
            <a:fillRect/>
          </a:stretch>
        </p:blipFill>
        <p:spPr>
          <a:xfrm rot="16200000">
            <a:off x="-3660" y="2773751"/>
            <a:ext cx="3649235" cy="2117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rcRect l="0" t="16558" r="25667" b="19237"/>
          <a:stretch>
            <a:fillRect/>
          </a:stretch>
        </p:blipFill>
        <p:spPr>
          <a:xfrm rot="16200000">
            <a:off x="2917186" y="2616295"/>
            <a:ext cx="3746428" cy="242695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CuadroTexto 3"/>
          <p:cNvSpPr txBox="1"/>
          <p:nvPr/>
        </p:nvSpPr>
        <p:spPr>
          <a:xfrm>
            <a:off x="2107604" y="3944475"/>
            <a:ext cx="1423596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00C8B9"/>
                </a:solidFill>
              </a:defRPr>
            </a:lvl1pPr>
          </a:lstStyle>
          <a:p>
            <a:pPr/>
            <a:r>
              <a:t>Aluminio</a:t>
            </a:r>
          </a:p>
        </p:txBody>
      </p:sp>
      <p:sp>
        <p:nvSpPr>
          <p:cNvPr id="166" name="CuadroTexto 5"/>
          <p:cNvSpPr txBox="1"/>
          <p:nvPr/>
        </p:nvSpPr>
        <p:spPr>
          <a:xfrm>
            <a:off x="5006707" y="3965742"/>
            <a:ext cx="1423596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00C8B9"/>
                </a:solidFill>
              </a:defRPr>
            </a:lvl1pPr>
          </a:lstStyle>
          <a:p>
            <a:pPr/>
            <a:r>
              <a:t>Poliamida</a:t>
            </a:r>
          </a:p>
        </p:txBody>
      </p:sp>
      <p:pic>
        <p:nvPicPr>
          <p:cNvPr id="167" name="Imagen 10" descr="Imagen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50971" y="297893"/>
            <a:ext cx="1580699" cy="173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rcRect l="53059" t="38527" r="23971" b="25747"/>
          <a:stretch>
            <a:fillRect/>
          </a:stretch>
        </p:blipFill>
        <p:spPr>
          <a:xfrm>
            <a:off x="7624018" y="779139"/>
            <a:ext cx="5082864" cy="416041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Conector recto 2"/>
          <p:cNvSpPr/>
          <p:nvPr/>
        </p:nvSpPr>
        <p:spPr>
          <a:xfrm>
            <a:off x="977152" y="994544"/>
            <a:ext cx="6467358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1" name="Título 1"/>
          <p:cNvSpPr txBox="1"/>
          <p:nvPr>
            <p:ph type="title"/>
          </p:nvPr>
        </p:nvSpPr>
        <p:spPr>
          <a:xfrm>
            <a:off x="838200" y="69471"/>
            <a:ext cx="7160491" cy="1325563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Caso real en muro cortina</a:t>
            </a:r>
          </a:p>
        </p:txBody>
      </p:sp>
      <p:sp>
        <p:nvSpPr>
          <p:cNvPr id="172" name="CuadroTexto 24"/>
          <p:cNvSpPr txBox="1"/>
          <p:nvPr/>
        </p:nvSpPr>
        <p:spPr>
          <a:xfrm>
            <a:off x="899974" y="1294670"/>
            <a:ext cx="2775556" cy="729616"/>
          </a:xfrm>
          <a:prstGeom prst="rect">
            <a:avLst/>
          </a:prstGeom>
          <a:ln w="28575">
            <a:solidFill>
              <a:srgbClr val="00C8B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EXTRUGASA EXAP-50</a:t>
            </a:r>
          </a:p>
        </p:txBody>
      </p:sp>
      <p:sp>
        <p:nvSpPr>
          <p:cNvPr id="173" name="Rectángulo 7"/>
          <p:cNvSpPr/>
          <p:nvPr/>
        </p:nvSpPr>
        <p:spPr>
          <a:xfrm>
            <a:off x="1246093" y="0"/>
            <a:ext cx="905437" cy="2420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Elipse 9"/>
          <p:cNvSpPr/>
          <p:nvPr/>
        </p:nvSpPr>
        <p:spPr>
          <a:xfrm>
            <a:off x="9002083" y="2241175"/>
            <a:ext cx="2202003" cy="2159728"/>
          </a:xfrm>
          <a:prstGeom prst="ellipse">
            <a:avLst/>
          </a:prstGeom>
          <a:ln w="57150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Conector recto 10"/>
          <p:cNvSpPr/>
          <p:nvPr/>
        </p:nvSpPr>
        <p:spPr>
          <a:xfrm flipV="1">
            <a:off x="9909544" y="3635319"/>
            <a:ext cx="1" cy="1062188"/>
          </a:xfrm>
          <a:prstGeom prst="line">
            <a:avLst/>
          </a:prstGeom>
          <a:ln w="381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6" name="CuadroTexto 12"/>
          <p:cNvSpPr txBox="1"/>
          <p:nvPr/>
        </p:nvSpPr>
        <p:spPr>
          <a:xfrm>
            <a:off x="9349428" y="4708562"/>
            <a:ext cx="267489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Silicona estructural</a:t>
            </a:r>
          </a:p>
        </p:txBody>
      </p:sp>
      <p:sp>
        <p:nvSpPr>
          <p:cNvPr id="177" name="Conector recto 13"/>
          <p:cNvSpPr/>
          <p:nvPr/>
        </p:nvSpPr>
        <p:spPr>
          <a:xfrm flipV="1">
            <a:off x="9847750" y="1981199"/>
            <a:ext cx="381" cy="1392648"/>
          </a:xfrm>
          <a:prstGeom prst="line">
            <a:avLst/>
          </a:prstGeom>
          <a:ln w="381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CuadroTexto 16"/>
          <p:cNvSpPr txBox="1"/>
          <p:nvPr/>
        </p:nvSpPr>
        <p:spPr>
          <a:xfrm>
            <a:off x="8955814" y="1564326"/>
            <a:ext cx="225463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Adhesion Prime</a:t>
            </a:r>
          </a:p>
        </p:txBody>
      </p:sp>
      <p:sp>
        <p:nvSpPr>
          <p:cNvPr id="179" name="Elipse 18"/>
          <p:cNvSpPr/>
          <p:nvPr/>
        </p:nvSpPr>
        <p:spPr>
          <a:xfrm>
            <a:off x="9879618" y="3535217"/>
            <a:ext cx="92929" cy="92929"/>
          </a:xfrm>
          <a:prstGeom prst="ellipse">
            <a:avLst/>
          </a:prstGeom>
          <a:ln w="28575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Elipse 19"/>
          <p:cNvSpPr/>
          <p:nvPr/>
        </p:nvSpPr>
        <p:spPr>
          <a:xfrm>
            <a:off x="9801287" y="3373846"/>
            <a:ext cx="92929" cy="92929"/>
          </a:xfrm>
          <a:prstGeom prst="ellipse">
            <a:avLst/>
          </a:prstGeom>
          <a:ln w="28575">
            <a:solidFill>
              <a:srgbClr val="00C8B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81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rcRect l="44315" t="0" r="0" b="0"/>
          <a:stretch>
            <a:fillRect/>
          </a:stretch>
        </p:blipFill>
        <p:spPr>
          <a:xfrm>
            <a:off x="4037844" y="1783992"/>
            <a:ext cx="4878795" cy="3679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rcRect l="9970" t="0" r="20084" b="0"/>
          <a:stretch>
            <a:fillRect/>
          </a:stretch>
        </p:blipFill>
        <p:spPr>
          <a:xfrm>
            <a:off x="720435" y="2428096"/>
            <a:ext cx="3317410" cy="3035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n 8" descr="Imagen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50971" y="297893"/>
            <a:ext cx="1580699" cy="173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adroTexto 24"/>
          <p:cNvSpPr txBox="1"/>
          <p:nvPr/>
        </p:nvSpPr>
        <p:spPr>
          <a:xfrm>
            <a:off x="899974" y="1294672"/>
            <a:ext cx="2775556" cy="729616"/>
          </a:xfrm>
          <a:prstGeom prst="rect">
            <a:avLst/>
          </a:prstGeom>
          <a:ln w="28575">
            <a:solidFill>
              <a:srgbClr val="00C8B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EXTRUGASA EXAP-50</a:t>
            </a:r>
          </a:p>
        </p:txBody>
      </p:sp>
      <p:sp>
        <p:nvSpPr>
          <p:cNvPr id="186" name="Marcador de contenido 2"/>
          <p:cNvSpPr txBox="1"/>
          <p:nvPr>
            <p:ph type="body" sz="half" idx="1"/>
          </p:nvPr>
        </p:nvSpPr>
        <p:spPr>
          <a:xfrm>
            <a:off x="4843119" y="1388114"/>
            <a:ext cx="7008223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</a:p>
          <a:p>
            <a:pPr>
              <a:lnSpc>
                <a:spcPct val="80000"/>
              </a:lnSpc>
              <a:buClr>
                <a:srgbClr val="00C8B9"/>
              </a:buClr>
              <a:buSzPct val="160000"/>
              <a:defRPr sz="1800">
                <a:solidFill>
                  <a:srgbClr val="171496"/>
                </a:solidFill>
              </a:defRPr>
            </a:pPr>
            <a:r>
              <a:t>El tratamiento Adhesion Prime asegura una </a:t>
            </a:r>
            <a:r>
              <a:rPr b="1"/>
              <a:t>adhesión estructural fiable</a:t>
            </a:r>
            <a:r>
              <a:t> entre </a:t>
            </a:r>
            <a:r>
              <a:rPr b="1"/>
              <a:t>poliamida y acristalamiento.</a:t>
            </a:r>
            <a:endParaRPr sz="2500"/>
          </a:p>
          <a:p>
            <a:pPr>
              <a:lnSpc>
                <a:spcPct val="80000"/>
              </a:lnSpc>
              <a:buClr>
                <a:srgbClr val="00C8B9"/>
              </a:buClr>
              <a:buSzPct val="160000"/>
              <a:defRPr sz="1800">
                <a:solidFill>
                  <a:srgbClr val="171496"/>
                </a:solidFill>
              </a:defRPr>
            </a:pPr>
            <a:r>
              <a:t>Permite </a:t>
            </a:r>
            <a:r>
              <a:rPr b="1"/>
              <a:t>sellar directamente el borde del vidrio </a:t>
            </a:r>
            <a:r>
              <a:t>sobre la poliamida, eliminando componentes intermedios.</a:t>
            </a:r>
            <a:endParaRPr sz="2500"/>
          </a:p>
          <a:p>
            <a:pPr marL="0" indent="0">
              <a:lnSpc>
                <a:spcPct val="80000"/>
              </a:lnSpc>
              <a:buSzTx/>
              <a:buNone/>
              <a:defRPr sz="2000">
                <a:solidFill>
                  <a:srgbClr val="171496"/>
                </a:solidFill>
              </a:defRPr>
            </a:pPr>
          </a:p>
          <a:p>
            <a:pPr marL="0" indent="0">
              <a:lnSpc>
                <a:spcPct val="80000"/>
              </a:lnSpc>
              <a:buSzTx/>
              <a:buNone/>
              <a:defRPr b="1" sz="1800">
                <a:solidFill>
                  <a:srgbClr val="00C8B9"/>
                </a:solidFill>
              </a:defRPr>
            </a:pPr>
            <a:r>
              <a:t>Beneficios clave del nuevo diseño</a:t>
            </a:r>
            <a:endParaRPr sz="2500"/>
          </a:p>
          <a:p>
            <a:pPr>
              <a:lnSpc>
                <a:spcPct val="80000"/>
              </a:lnSpc>
              <a:buClr>
                <a:srgbClr val="00C8B9"/>
              </a:buClr>
              <a:buSzPct val="160000"/>
              <a:defRPr sz="1800">
                <a:solidFill>
                  <a:srgbClr val="171496"/>
                </a:solidFill>
              </a:defRPr>
            </a:pPr>
            <a:r>
              <a:t>Unión duradera frente a condiciones climáticas.</a:t>
            </a:r>
            <a:endParaRPr sz="2500"/>
          </a:p>
          <a:p>
            <a:pPr>
              <a:lnSpc>
                <a:spcPct val="80000"/>
              </a:lnSpc>
              <a:buClr>
                <a:srgbClr val="00C8B9"/>
              </a:buClr>
              <a:buSzPct val="160000"/>
              <a:defRPr sz="1800">
                <a:solidFill>
                  <a:srgbClr val="171496"/>
                </a:solidFill>
              </a:defRPr>
            </a:pPr>
            <a:r>
              <a:t>Reducción de peso del sistema.</a:t>
            </a:r>
            <a:endParaRPr sz="2500"/>
          </a:p>
          <a:p>
            <a:pPr>
              <a:lnSpc>
                <a:spcPct val="80000"/>
              </a:lnSpc>
              <a:buClr>
                <a:srgbClr val="00C8B9"/>
              </a:buClr>
              <a:buSzPct val="160000"/>
              <a:defRPr sz="1800">
                <a:solidFill>
                  <a:srgbClr val="171496"/>
                </a:solidFill>
              </a:defRPr>
            </a:pPr>
            <a:r>
              <a:t>Simplificación del montaje.</a:t>
            </a:r>
            <a:endParaRPr sz="2500"/>
          </a:p>
          <a:p>
            <a:pPr>
              <a:lnSpc>
                <a:spcPct val="80000"/>
              </a:lnSpc>
              <a:buClr>
                <a:srgbClr val="00C8B9"/>
              </a:buClr>
              <a:buSzPct val="160000"/>
              <a:defRPr sz="1800">
                <a:solidFill>
                  <a:srgbClr val="171496"/>
                </a:solidFill>
              </a:defRPr>
            </a:pPr>
            <a:r>
              <a:t>Prevención de la condensación.</a:t>
            </a:r>
            <a:endParaRPr sz="2500"/>
          </a:p>
          <a:p>
            <a:pPr>
              <a:lnSpc>
                <a:spcPct val="80000"/>
              </a:lnSpc>
              <a:buClr>
                <a:srgbClr val="00C8B9"/>
              </a:buClr>
              <a:buSzPct val="160000"/>
              <a:defRPr sz="1800">
                <a:solidFill>
                  <a:srgbClr val="171496"/>
                </a:solidFill>
              </a:defRPr>
            </a:pPr>
            <a:r>
              <a:t>Mejora del aislamiento térmico y acústico.</a:t>
            </a:r>
          </a:p>
        </p:txBody>
      </p:sp>
      <p:pic>
        <p:nvPicPr>
          <p:cNvPr id="187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rcRect l="49824" t="48050" r="22289" b="6306"/>
          <a:stretch>
            <a:fillRect/>
          </a:stretch>
        </p:blipFill>
        <p:spPr>
          <a:xfrm>
            <a:off x="899974" y="1791715"/>
            <a:ext cx="3943145" cy="3947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50971" y="297893"/>
            <a:ext cx="1580699" cy="173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Conector recto 9"/>
          <p:cNvSpPr/>
          <p:nvPr/>
        </p:nvSpPr>
        <p:spPr>
          <a:xfrm>
            <a:off x="977152" y="994544"/>
            <a:ext cx="6467358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0" name="Título 1"/>
          <p:cNvSpPr txBox="1"/>
          <p:nvPr>
            <p:ph type="title"/>
          </p:nvPr>
        </p:nvSpPr>
        <p:spPr>
          <a:xfrm>
            <a:off x="838200" y="69471"/>
            <a:ext cx="7160491" cy="1325563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Caso real en muro cortina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adroTexto 24"/>
          <p:cNvSpPr txBox="1"/>
          <p:nvPr/>
        </p:nvSpPr>
        <p:spPr>
          <a:xfrm>
            <a:off x="899974" y="1294669"/>
            <a:ext cx="2775556" cy="729616"/>
          </a:xfrm>
          <a:prstGeom prst="rect">
            <a:avLst/>
          </a:prstGeom>
          <a:ln w="28575">
            <a:solidFill>
              <a:srgbClr val="00C8B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EXTRUGASA EXAP-50</a:t>
            </a:r>
          </a:p>
        </p:txBody>
      </p:sp>
      <p:sp>
        <p:nvSpPr>
          <p:cNvPr id="193" name="Marcador de contenido 2"/>
          <p:cNvSpPr txBox="1"/>
          <p:nvPr>
            <p:ph type="body" sz="half" idx="1"/>
          </p:nvPr>
        </p:nvSpPr>
        <p:spPr>
          <a:xfrm>
            <a:off x="6888480" y="2518908"/>
            <a:ext cx="4934257" cy="43513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Este nuevo diseño reduce la </a:t>
            </a:r>
            <a:r>
              <a:rPr b="1"/>
              <a:t>condensación</a:t>
            </a:r>
            <a:r>
              <a:t>, mejora el </a:t>
            </a:r>
            <a:r>
              <a:rPr b="1"/>
              <a:t>aislamiento térmico </a:t>
            </a:r>
            <a:r>
              <a:t>y optimiza el </a:t>
            </a:r>
            <a:r>
              <a:rPr b="1"/>
              <a:t>aislamiento acústico.</a:t>
            </a:r>
            <a:endParaRPr b="1"/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Al usar </a:t>
            </a:r>
            <a:r>
              <a:rPr b="1"/>
              <a:t>poliamida como base de adhesión, </a:t>
            </a:r>
            <a:r>
              <a:t>la </a:t>
            </a:r>
            <a:r>
              <a:rPr b="1"/>
              <a:t>condensación</a:t>
            </a:r>
            <a:r>
              <a:t> se dirige a la </a:t>
            </a:r>
            <a:r>
              <a:rPr b="1"/>
              <a:t>cavidad de drenaje.</a:t>
            </a:r>
            <a:endParaRPr b="1"/>
          </a:p>
          <a:p>
            <a:pPr>
              <a:lnSpc>
                <a:spcPct val="100000"/>
              </a:lnSpc>
              <a:buClr>
                <a:srgbClr val="00C8B9"/>
              </a:buClr>
              <a:buSzPct val="160000"/>
              <a:defRPr sz="2000">
                <a:solidFill>
                  <a:srgbClr val="171496"/>
                </a:solidFill>
              </a:defRPr>
            </a:pPr>
            <a:r>
              <a:t>Esta optimización reduce la </a:t>
            </a:r>
            <a:r>
              <a:rPr b="1"/>
              <a:t>Ucw </a:t>
            </a:r>
            <a:r>
              <a:t>de </a:t>
            </a:r>
            <a:r>
              <a:rPr b="1">
                <a:solidFill>
                  <a:srgbClr val="4144B1"/>
                </a:solidFill>
              </a:rPr>
              <a:t>1,4 a 1,2 </a:t>
            </a:r>
            <a:r>
              <a:rPr b="1"/>
              <a:t>W/m²K.</a:t>
            </a:r>
          </a:p>
        </p:txBody>
      </p:sp>
      <p:pic>
        <p:nvPicPr>
          <p:cNvPr id="194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rcRect l="11578" t="0" r="13728" b="37627"/>
          <a:stretch>
            <a:fillRect/>
          </a:stretch>
        </p:blipFill>
        <p:spPr>
          <a:xfrm rot="10800000">
            <a:off x="304797" y="3912894"/>
            <a:ext cx="6113312" cy="1692669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CuadroTexto 10"/>
          <p:cNvSpPr txBox="1"/>
          <p:nvPr/>
        </p:nvSpPr>
        <p:spPr>
          <a:xfrm>
            <a:off x="354023" y="4611709"/>
            <a:ext cx="142359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00C8B9"/>
                </a:solidFill>
              </a:defRPr>
            </a:lvl1pPr>
          </a:lstStyle>
          <a:p>
            <a:pPr/>
            <a:r>
              <a:t>Poliamida</a:t>
            </a:r>
          </a:p>
        </p:txBody>
      </p:sp>
      <p:pic>
        <p:nvPicPr>
          <p:cNvPr id="196" name="Imagen 12" descr="Imagen 12"/>
          <p:cNvPicPr>
            <a:picLocks noChangeAspect="1"/>
          </p:cNvPicPr>
          <p:nvPr/>
        </p:nvPicPr>
        <p:blipFill>
          <a:blip r:embed="rId3">
            <a:extLst/>
          </a:blip>
          <a:srcRect l="14020" t="0" r="14156" b="35934"/>
          <a:stretch>
            <a:fillRect/>
          </a:stretch>
        </p:blipFill>
        <p:spPr>
          <a:xfrm rot="10800000">
            <a:off x="308303" y="2013437"/>
            <a:ext cx="6109804" cy="169267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CuadroTexto 13"/>
          <p:cNvSpPr txBox="1"/>
          <p:nvPr/>
        </p:nvSpPr>
        <p:spPr>
          <a:xfrm>
            <a:off x="364242" y="2740434"/>
            <a:ext cx="1423597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00C8B9"/>
                </a:solidFill>
              </a:defRPr>
            </a:lvl1pPr>
          </a:lstStyle>
          <a:p>
            <a:pPr/>
            <a:r>
              <a:t>Aluminio</a:t>
            </a:r>
          </a:p>
        </p:txBody>
      </p:sp>
      <p:pic>
        <p:nvPicPr>
          <p:cNvPr id="198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50971" y="297893"/>
            <a:ext cx="1580699" cy="173879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Conector recto 11"/>
          <p:cNvSpPr/>
          <p:nvPr/>
        </p:nvSpPr>
        <p:spPr>
          <a:xfrm>
            <a:off x="977152" y="994544"/>
            <a:ext cx="6467358" cy="1"/>
          </a:xfrm>
          <a:prstGeom prst="line">
            <a:avLst/>
          </a:prstGeom>
          <a:ln w="76200">
            <a:solidFill>
              <a:srgbClr val="00C8B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0" name="Título 1"/>
          <p:cNvSpPr txBox="1"/>
          <p:nvPr>
            <p:ph type="title"/>
          </p:nvPr>
        </p:nvSpPr>
        <p:spPr>
          <a:xfrm>
            <a:off x="838200" y="69471"/>
            <a:ext cx="7160491" cy="1325563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171496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pPr/>
            <a:r>
              <a:t>Caso real en muro cortina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