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62" y="62"/>
      </p:cViewPr>
      <p:guideLst>
        <p:guide orient="horz" pos="2880"/>
        <p:guide pos="2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" y="771906"/>
            <a:ext cx="10691621" cy="3608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3" y="5828538"/>
            <a:ext cx="10691621" cy="95783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69665" y="888491"/>
            <a:ext cx="955547" cy="3368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102" y="802640"/>
            <a:ext cx="6681470" cy="91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52344" y="1604537"/>
            <a:ext cx="4625975" cy="200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mercedes.lago@efectis.com" TargetMode="External"/><Relationship Id="rId3" Type="http://schemas.openxmlformats.org/officeDocument/2006/relationships/image" Target="../media/image61.png"/><Relationship Id="rId7" Type="http://schemas.openxmlformats.org/officeDocument/2006/relationships/image" Target="../media/image64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2302" y="4702555"/>
            <a:ext cx="9530080" cy="12693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412240" marR="5080" indent="-1400175">
              <a:lnSpc>
                <a:spcPts val="4640"/>
              </a:lnSpc>
              <a:spcBef>
                <a:spcPts val="680"/>
              </a:spcBef>
            </a:pPr>
            <a:r>
              <a:rPr sz="4300" dirty="0">
                <a:solidFill>
                  <a:srgbClr val="375EB0"/>
                </a:solidFill>
                <a:latin typeface="Calibri Light"/>
                <a:cs typeface="Calibri Light"/>
              </a:rPr>
              <a:t>Las</a:t>
            </a:r>
            <a:r>
              <a:rPr sz="4300" spc="-170" dirty="0">
                <a:solidFill>
                  <a:srgbClr val="375EB0"/>
                </a:solidFill>
                <a:latin typeface="Calibri Light"/>
                <a:cs typeface="Calibri Light"/>
              </a:rPr>
              <a:t> </a:t>
            </a:r>
            <a:r>
              <a:rPr sz="4300" spc="-60" dirty="0">
                <a:solidFill>
                  <a:srgbClr val="375EB0"/>
                </a:solidFill>
                <a:latin typeface="Calibri Light"/>
                <a:cs typeface="Calibri Light"/>
              </a:rPr>
              <a:t>herramientas</a:t>
            </a:r>
            <a:r>
              <a:rPr sz="4300" spc="-170" dirty="0">
                <a:solidFill>
                  <a:srgbClr val="375EB0"/>
                </a:solidFill>
                <a:latin typeface="Calibri Light"/>
                <a:cs typeface="Calibri Light"/>
              </a:rPr>
              <a:t> </a:t>
            </a:r>
            <a:r>
              <a:rPr sz="4300" dirty="0">
                <a:solidFill>
                  <a:srgbClr val="375EB0"/>
                </a:solidFill>
                <a:latin typeface="Calibri Light"/>
                <a:cs typeface="Calibri Light"/>
              </a:rPr>
              <a:t>de</a:t>
            </a:r>
            <a:r>
              <a:rPr sz="4300" spc="-170" dirty="0">
                <a:solidFill>
                  <a:srgbClr val="375EB0"/>
                </a:solidFill>
                <a:latin typeface="Calibri Light"/>
                <a:cs typeface="Calibri Light"/>
              </a:rPr>
              <a:t> </a:t>
            </a:r>
            <a:r>
              <a:rPr sz="4300" spc="-40" dirty="0">
                <a:solidFill>
                  <a:srgbClr val="375EB0"/>
                </a:solidFill>
                <a:latin typeface="Calibri Light"/>
                <a:cs typeface="Calibri Light"/>
              </a:rPr>
              <a:t>simulación</a:t>
            </a:r>
            <a:r>
              <a:rPr sz="4300" spc="-170" dirty="0">
                <a:solidFill>
                  <a:srgbClr val="375EB0"/>
                </a:solidFill>
                <a:latin typeface="Calibri Light"/>
                <a:cs typeface="Calibri Light"/>
              </a:rPr>
              <a:t> </a:t>
            </a:r>
            <a:r>
              <a:rPr sz="4300" dirty="0">
                <a:solidFill>
                  <a:srgbClr val="375EB0"/>
                </a:solidFill>
                <a:latin typeface="Calibri Light"/>
                <a:cs typeface="Calibri Light"/>
              </a:rPr>
              <a:t>del</a:t>
            </a:r>
            <a:r>
              <a:rPr sz="4300" spc="-150" dirty="0">
                <a:solidFill>
                  <a:srgbClr val="375EB0"/>
                </a:solidFill>
                <a:latin typeface="Calibri Light"/>
                <a:cs typeface="Calibri Light"/>
              </a:rPr>
              <a:t> </a:t>
            </a:r>
            <a:r>
              <a:rPr sz="4300" spc="-10" dirty="0">
                <a:solidFill>
                  <a:srgbClr val="375EB0"/>
                </a:solidFill>
                <a:latin typeface="Calibri Light"/>
                <a:cs typeface="Calibri Light"/>
              </a:rPr>
              <a:t>incendio </a:t>
            </a:r>
            <a:r>
              <a:rPr sz="4300" spc="-35" dirty="0">
                <a:solidFill>
                  <a:srgbClr val="375EB0"/>
                </a:solidFill>
                <a:latin typeface="Calibri Light"/>
                <a:cs typeface="Calibri Light"/>
              </a:rPr>
              <a:t>aplicadas</a:t>
            </a:r>
            <a:r>
              <a:rPr sz="4300" spc="-175" dirty="0">
                <a:solidFill>
                  <a:srgbClr val="375EB0"/>
                </a:solidFill>
                <a:latin typeface="Calibri Light"/>
                <a:cs typeface="Calibri Light"/>
              </a:rPr>
              <a:t> </a:t>
            </a:r>
            <a:r>
              <a:rPr sz="4300" dirty="0">
                <a:solidFill>
                  <a:srgbClr val="375EB0"/>
                </a:solidFill>
                <a:latin typeface="Calibri Light"/>
                <a:cs typeface="Calibri Light"/>
              </a:rPr>
              <a:t>al</a:t>
            </a:r>
            <a:r>
              <a:rPr sz="4300" spc="-140" dirty="0">
                <a:solidFill>
                  <a:srgbClr val="375EB0"/>
                </a:solidFill>
                <a:latin typeface="Calibri Light"/>
                <a:cs typeface="Calibri Light"/>
              </a:rPr>
              <a:t> </a:t>
            </a:r>
            <a:r>
              <a:rPr sz="4300" spc="-25" dirty="0">
                <a:solidFill>
                  <a:srgbClr val="375EB0"/>
                </a:solidFill>
                <a:latin typeface="Calibri Light"/>
                <a:cs typeface="Calibri Light"/>
              </a:rPr>
              <a:t>diseño</a:t>
            </a:r>
            <a:r>
              <a:rPr sz="4300" spc="-170" dirty="0">
                <a:solidFill>
                  <a:srgbClr val="375EB0"/>
                </a:solidFill>
                <a:latin typeface="Calibri Light"/>
                <a:cs typeface="Calibri Light"/>
              </a:rPr>
              <a:t> </a:t>
            </a:r>
            <a:r>
              <a:rPr sz="4300" dirty="0">
                <a:solidFill>
                  <a:srgbClr val="375EB0"/>
                </a:solidFill>
                <a:latin typeface="Calibri Light"/>
                <a:cs typeface="Calibri Light"/>
              </a:rPr>
              <a:t>de</a:t>
            </a:r>
            <a:r>
              <a:rPr sz="4300" spc="-170" dirty="0">
                <a:solidFill>
                  <a:srgbClr val="375EB0"/>
                </a:solidFill>
                <a:latin typeface="Calibri Light"/>
                <a:cs typeface="Calibri Light"/>
              </a:rPr>
              <a:t> </a:t>
            </a:r>
            <a:r>
              <a:rPr sz="4300" spc="-10" dirty="0">
                <a:solidFill>
                  <a:srgbClr val="375EB0"/>
                </a:solidFill>
                <a:latin typeface="Calibri Light"/>
                <a:cs typeface="Calibri Light"/>
              </a:rPr>
              <a:t>fachadas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5339" y="6215126"/>
            <a:ext cx="206121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solidFill>
                  <a:srgbClr val="375EB0"/>
                </a:solidFill>
                <a:latin typeface="Calibri"/>
                <a:cs typeface="Calibri"/>
              </a:rPr>
              <a:t>Mercedes</a:t>
            </a:r>
            <a:r>
              <a:rPr sz="1550" b="1" spc="25" dirty="0">
                <a:solidFill>
                  <a:srgbClr val="375EB0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75EB0"/>
                </a:solidFill>
                <a:latin typeface="Calibri"/>
                <a:cs typeface="Calibri"/>
              </a:rPr>
              <a:t>Lago</a:t>
            </a:r>
            <a:r>
              <a:rPr sz="1550" b="1" spc="35" dirty="0">
                <a:solidFill>
                  <a:srgbClr val="375EB0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75EB0"/>
                </a:solidFill>
                <a:latin typeface="Calibri"/>
                <a:cs typeface="Calibri"/>
              </a:rPr>
              <a:t>-</a:t>
            </a:r>
            <a:r>
              <a:rPr sz="1550" b="1" spc="40" dirty="0">
                <a:solidFill>
                  <a:srgbClr val="375EB0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375EB0"/>
                </a:solidFill>
                <a:latin typeface="Calibri"/>
                <a:cs typeface="Calibri"/>
              </a:rPr>
              <a:t>EFECTIS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533" y="2652522"/>
            <a:ext cx="961390" cy="24511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210"/>
              </a:spcBef>
            </a:pPr>
            <a:r>
              <a:rPr sz="1150" spc="-10" dirty="0">
                <a:latin typeface="Calibri"/>
                <a:cs typeface="Calibri"/>
              </a:rPr>
              <a:t>1:08:06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727" y="2650583"/>
            <a:ext cx="910655" cy="25276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533" y="2653283"/>
            <a:ext cx="843915" cy="24511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210"/>
              </a:spcBef>
            </a:pPr>
            <a:r>
              <a:rPr sz="1150" spc="-10" dirty="0">
                <a:latin typeface="Calibri"/>
                <a:cs typeface="Calibri"/>
              </a:rPr>
              <a:t>1:14:53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1161" y="2696303"/>
            <a:ext cx="910312" cy="25276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533" y="2639567"/>
            <a:ext cx="910590" cy="245745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215"/>
              </a:spcBef>
            </a:pPr>
            <a:r>
              <a:rPr sz="1150" spc="-10" dirty="0">
                <a:latin typeface="Calibri"/>
                <a:cs typeface="Calibri"/>
              </a:rPr>
              <a:t>1:15:37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5958" y="2638390"/>
            <a:ext cx="905745" cy="25268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533" y="2652522"/>
            <a:ext cx="775335" cy="24511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210"/>
              </a:spcBef>
            </a:pPr>
            <a:r>
              <a:rPr sz="1150" spc="-10" dirty="0">
                <a:latin typeface="Calibri"/>
                <a:cs typeface="Calibri"/>
              </a:rPr>
              <a:t>1:21:37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5960" y="2650583"/>
            <a:ext cx="914468" cy="25276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533" y="2653283"/>
            <a:ext cx="910590" cy="24511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210"/>
              </a:spcBef>
            </a:pPr>
            <a:r>
              <a:rPr sz="1150" spc="-10" dirty="0">
                <a:latin typeface="Calibri"/>
                <a:cs typeface="Calibri"/>
              </a:rPr>
              <a:t>1:23:09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3296" y="2658964"/>
            <a:ext cx="909900" cy="2523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533" y="2642616"/>
            <a:ext cx="910590" cy="24511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215"/>
              </a:spcBef>
            </a:pPr>
            <a:r>
              <a:rPr sz="1150" spc="-10" dirty="0">
                <a:latin typeface="Calibri"/>
                <a:cs typeface="Calibri"/>
              </a:rPr>
              <a:t>1:24:06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0289" y="830580"/>
            <a:ext cx="1592580" cy="43929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533" y="2652522"/>
            <a:ext cx="812800" cy="24511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74625">
              <a:lnSpc>
                <a:spcPct val="100000"/>
              </a:lnSpc>
              <a:spcBef>
                <a:spcPts val="210"/>
              </a:spcBef>
            </a:pPr>
            <a:r>
              <a:rPr sz="1150" spc="-10" dirty="0">
                <a:latin typeface="Calibri"/>
                <a:cs typeface="Calibri"/>
              </a:rPr>
              <a:t>1:26:37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7109" y="2650583"/>
            <a:ext cx="910655" cy="25276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533" y="2653283"/>
            <a:ext cx="910590" cy="24511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210"/>
              </a:spcBef>
            </a:pPr>
            <a:r>
              <a:rPr sz="1150" spc="-10" dirty="0">
                <a:latin typeface="Calibri"/>
                <a:cs typeface="Calibri"/>
              </a:rPr>
              <a:t>1:29:00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0815" y="2650583"/>
            <a:ext cx="906497" cy="25276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533" y="2653283"/>
            <a:ext cx="910590" cy="24511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210"/>
              </a:spcBef>
            </a:pPr>
            <a:r>
              <a:rPr sz="1150" spc="-10" dirty="0">
                <a:latin typeface="Calibri"/>
                <a:cs typeface="Calibri"/>
              </a:rPr>
              <a:t>1:29:00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732" y="2655888"/>
            <a:ext cx="3293914" cy="24975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533" y="2653283"/>
            <a:ext cx="843915" cy="24511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91135">
              <a:lnSpc>
                <a:spcPct val="100000"/>
              </a:lnSpc>
              <a:spcBef>
                <a:spcPts val="210"/>
              </a:spcBef>
            </a:pPr>
            <a:r>
              <a:rPr sz="1150" spc="-10" dirty="0">
                <a:latin typeface="Calibri"/>
                <a:cs typeface="Calibri"/>
              </a:rPr>
              <a:t>1:36:00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5392" y="2681136"/>
            <a:ext cx="3305527" cy="2497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764" y="986281"/>
            <a:ext cx="7556500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dirty="0"/>
              <a:t>El</a:t>
            </a:r>
            <a:r>
              <a:rPr sz="3850" spc="-20" dirty="0"/>
              <a:t> </a:t>
            </a:r>
            <a:r>
              <a:rPr sz="3850" dirty="0"/>
              <a:t>incendio</a:t>
            </a:r>
            <a:r>
              <a:rPr sz="3850" spc="5" dirty="0"/>
              <a:t> </a:t>
            </a:r>
            <a:r>
              <a:rPr sz="3850" dirty="0"/>
              <a:t>en</a:t>
            </a:r>
            <a:r>
              <a:rPr sz="3850" spc="-20" dirty="0"/>
              <a:t> </a:t>
            </a:r>
            <a:r>
              <a:rPr sz="3850" dirty="0"/>
              <a:t>la</a:t>
            </a:r>
            <a:r>
              <a:rPr sz="3850" spc="-15" dirty="0"/>
              <a:t> </a:t>
            </a:r>
            <a:r>
              <a:rPr sz="3850" dirty="0"/>
              <a:t>fachada</a:t>
            </a:r>
            <a:r>
              <a:rPr sz="3850" spc="-20" dirty="0"/>
              <a:t> </a:t>
            </a:r>
            <a:r>
              <a:rPr sz="3850" dirty="0"/>
              <a:t>y</a:t>
            </a:r>
            <a:r>
              <a:rPr sz="3850" spc="-20" dirty="0"/>
              <a:t> </a:t>
            </a:r>
            <a:r>
              <a:rPr sz="3850" dirty="0"/>
              <a:t>los</a:t>
            </a:r>
            <a:r>
              <a:rPr sz="3850" spc="-15" dirty="0"/>
              <a:t> </a:t>
            </a:r>
            <a:r>
              <a:rPr sz="3850" spc="-10" dirty="0"/>
              <a:t>ensayos</a:t>
            </a:r>
            <a:endParaRPr sz="38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494" y="2015909"/>
            <a:ext cx="4152643" cy="206673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4647" y="4065523"/>
            <a:ext cx="96329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141B4D"/>
                </a:solidFill>
                <a:latin typeface="Calibri Light"/>
                <a:cs typeface="Calibri Light"/>
              </a:rPr>
              <a:t>Reacción </a:t>
            </a:r>
            <a:r>
              <a:rPr sz="1050" dirty="0">
                <a:solidFill>
                  <a:srgbClr val="141B4D"/>
                </a:solidFill>
                <a:latin typeface="Calibri Light"/>
                <a:cs typeface="Calibri Light"/>
              </a:rPr>
              <a:t>al</a:t>
            </a:r>
            <a:r>
              <a:rPr sz="1050" spc="-25" dirty="0">
                <a:solidFill>
                  <a:srgbClr val="141B4D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41B4D"/>
                </a:solidFill>
                <a:latin typeface="Calibri Light"/>
                <a:cs typeface="Calibri Light"/>
              </a:rPr>
              <a:t>fuego (Euroclases)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285" y="4224528"/>
            <a:ext cx="695325" cy="67310"/>
          </a:xfrm>
          <a:custGeom>
            <a:avLst/>
            <a:gdLst/>
            <a:ahLst/>
            <a:cxnLst/>
            <a:rect l="l" t="t" r="r" b="b"/>
            <a:pathLst>
              <a:path w="695325" h="67310">
                <a:moveTo>
                  <a:pt x="67056" y="28955"/>
                </a:moveTo>
                <a:lnTo>
                  <a:pt x="67056" y="0"/>
                </a:lnTo>
                <a:lnTo>
                  <a:pt x="0" y="33527"/>
                </a:lnTo>
                <a:lnTo>
                  <a:pt x="55625" y="61341"/>
                </a:lnTo>
                <a:lnTo>
                  <a:pt x="55625" y="28955"/>
                </a:lnTo>
                <a:lnTo>
                  <a:pt x="67056" y="28955"/>
                </a:lnTo>
                <a:close/>
              </a:path>
              <a:path w="695325" h="67310">
                <a:moveTo>
                  <a:pt x="694943" y="37337"/>
                </a:moveTo>
                <a:lnTo>
                  <a:pt x="694943" y="28955"/>
                </a:lnTo>
                <a:lnTo>
                  <a:pt x="55625" y="28955"/>
                </a:lnTo>
                <a:lnTo>
                  <a:pt x="55625" y="37337"/>
                </a:lnTo>
                <a:lnTo>
                  <a:pt x="694943" y="37337"/>
                </a:lnTo>
                <a:close/>
              </a:path>
              <a:path w="695325" h="67310">
                <a:moveTo>
                  <a:pt x="67056" y="67056"/>
                </a:moveTo>
                <a:lnTo>
                  <a:pt x="67056" y="37337"/>
                </a:lnTo>
                <a:lnTo>
                  <a:pt x="55625" y="37337"/>
                </a:lnTo>
                <a:lnTo>
                  <a:pt x="55625" y="61341"/>
                </a:lnTo>
                <a:lnTo>
                  <a:pt x="67056" y="67056"/>
                </a:lnTo>
                <a:close/>
              </a:path>
            </a:pathLst>
          </a:custGeom>
          <a:solidFill>
            <a:srgbClr val="141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9081" y="4215384"/>
            <a:ext cx="757555" cy="67310"/>
          </a:xfrm>
          <a:custGeom>
            <a:avLst/>
            <a:gdLst/>
            <a:ahLst/>
            <a:cxnLst/>
            <a:rect l="l" t="t" r="r" b="b"/>
            <a:pathLst>
              <a:path w="757555" h="67310">
                <a:moveTo>
                  <a:pt x="701801" y="38100"/>
                </a:moveTo>
                <a:lnTo>
                  <a:pt x="701801" y="29717"/>
                </a:lnTo>
                <a:lnTo>
                  <a:pt x="0" y="29717"/>
                </a:lnTo>
                <a:lnTo>
                  <a:pt x="0" y="38100"/>
                </a:lnTo>
                <a:lnTo>
                  <a:pt x="701801" y="38100"/>
                </a:lnTo>
                <a:close/>
              </a:path>
              <a:path w="757555" h="67310">
                <a:moveTo>
                  <a:pt x="757427" y="33527"/>
                </a:moveTo>
                <a:lnTo>
                  <a:pt x="691133" y="0"/>
                </a:lnTo>
                <a:lnTo>
                  <a:pt x="691133" y="29717"/>
                </a:lnTo>
                <a:lnTo>
                  <a:pt x="701801" y="29717"/>
                </a:lnTo>
                <a:lnTo>
                  <a:pt x="701801" y="61660"/>
                </a:lnTo>
                <a:lnTo>
                  <a:pt x="757427" y="33527"/>
                </a:lnTo>
                <a:close/>
              </a:path>
              <a:path w="757555" h="67310">
                <a:moveTo>
                  <a:pt x="701801" y="61660"/>
                </a:moveTo>
                <a:lnTo>
                  <a:pt x="701801" y="38100"/>
                </a:lnTo>
                <a:lnTo>
                  <a:pt x="691133" y="38100"/>
                </a:lnTo>
                <a:lnTo>
                  <a:pt x="691133" y="67055"/>
                </a:lnTo>
                <a:lnTo>
                  <a:pt x="701801" y="61660"/>
                </a:lnTo>
                <a:close/>
              </a:path>
            </a:pathLst>
          </a:custGeom>
          <a:solidFill>
            <a:srgbClr val="141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51948" y="4065523"/>
            <a:ext cx="11550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141B4D"/>
                </a:solidFill>
                <a:latin typeface="Calibri Light"/>
                <a:cs typeface="Calibri Light"/>
              </a:rPr>
              <a:t>Resistencia</a:t>
            </a:r>
            <a:r>
              <a:rPr sz="1050" spc="-35" dirty="0">
                <a:solidFill>
                  <a:srgbClr val="141B4D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41B4D"/>
                </a:solidFill>
                <a:latin typeface="Calibri Light"/>
                <a:cs typeface="Calibri Light"/>
              </a:rPr>
              <a:t>al</a:t>
            </a:r>
            <a:r>
              <a:rPr sz="1050" spc="-30" dirty="0">
                <a:solidFill>
                  <a:srgbClr val="141B4D"/>
                </a:solidFill>
                <a:latin typeface="Calibri Light"/>
                <a:cs typeface="Calibri Light"/>
              </a:rPr>
              <a:t> </a:t>
            </a:r>
            <a:r>
              <a:rPr sz="1050" spc="-10" dirty="0">
                <a:solidFill>
                  <a:srgbClr val="141B4D"/>
                </a:solidFill>
                <a:latin typeface="Calibri Light"/>
                <a:cs typeface="Calibri Light"/>
              </a:rPr>
              <a:t>fuego </a:t>
            </a:r>
            <a:r>
              <a:rPr sz="1050" dirty="0">
                <a:solidFill>
                  <a:srgbClr val="141B4D"/>
                </a:solidFill>
                <a:latin typeface="Calibri Light"/>
                <a:cs typeface="Calibri Light"/>
              </a:rPr>
              <a:t>Incendios</a:t>
            </a:r>
            <a:r>
              <a:rPr sz="1050" spc="-30" dirty="0">
                <a:solidFill>
                  <a:srgbClr val="141B4D"/>
                </a:solidFill>
                <a:latin typeface="Calibri Light"/>
                <a:cs typeface="Calibri Light"/>
              </a:rPr>
              <a:t> </a:t>
            </a:r>
            <a:r>
              <a:rPr sz="1050" dirty="0">
                <a:solidFill>
                  <a:srgbClr val="141B4D"/>
                </a:solidFill>
                <a:latin typeface="Calibri Light"/>
                <a:cs typeface="Calibri Light"/>
              </a:rPr>
              <a:t>de</a:t>
            </a:r>
            <a:r>
              <a:rPr sz="1050" spc="-35" dirty="0">
                <a:solidFill>
                  <a:srgbClr val="141B4D"/>
                </a:solidFill>
                <a:latin typeface="Calibri Light"/>
                <a:cs typeface="Calibri Light"/>
              </a:rPr>
              <a:t> </a:t>
            </a:r>
            <a:r>
              <a:rPr sz="1050" spc="-20" dirty="0">
                <a:solidFill>
                  <a:srgbClr val="141B4D"/>
                </a:solidFill>
                <a:latin typeface="Calibri Light"/>
                <a:cs typeface="Calibri Light"/>
              </a:rPr>
              <a:t>fachada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12605" y="4215384"/>
            <a:ext cx="505459" cy="67310"/>
          </a:xfrm>
          <a:custGeom>
            <a:avLst/>
            <a:gdLst/>
            <a:ahLst/>
            <a:cxnLst/>
            <a:rect l="l" t="t" r="r" b="b"/>
            <a:pathLst>
              <a:path w="505460" h="67310">
                <a:moveTo>
                  <a:pt x="66293" y="29717"/>
                </a:moveTo>
                <a:lnTo>
                  <a:pt x="66293" y="0"/>
                </a:lnTo>
                <a:lnTo>
                  <a:pt x="0" y="33527"/>
                </a:lnTo>
                <a:lnTo>
                  <a:pt x="55625" y="61660"/>
                </a:lnTo>
                <a:lnTo>
                  <a:pt x="55625" y="29717"/>
                </a:lnTo>
                <a:lnTo>
                  <a:pt x="66293" y="29717"/>
                </a:lnTo>
                <a:close/>
              </a:path>
              <a:path w="505460" h="67310">
                <a:moveTo>
                  <a:pt x="505206" y="38100"/>
                </a:moveTo>
                <a:lnTo>
                  <a:pt x="505206" y="29717"/>
                </a:lnTo>
                <a:lnTo>
                  <a:pt x="55625" y="29717"/>
                </a:lnTo>
                <a:lnTo>
                  <a:pt x="55625" y="38100"/>
                </a:lnTo>
                <a:lnTo>
                  <a:pt x="505206" y="38100"/>
                </a:lnTo>
                <a:close/>
              </a:path>
              <a:path w="505460" h="67310">
                <a:moveTo>
                  <a:pt x="66293" y="67055"/>
                </a:moveTo>
                <a:lnTo>
                  <a:pt x="66293" y="38100"/>
                </a:lnTo>
                <a:lnTo>
                  <a:pt x="55625" y="38100"/>
                </a:lnTo>
                <a:lnTo>
                  <a:pt x="55625" y="61660"/>
                </a:lnTo>
                <a:lnTo>
                  <a:pt x="66293" y="67055"/>
                </a:lnTo>
                <a:close/>
              </a:path>
            </a:pathLst>
          </a:custGeom>
          <a:solidFill>
            <a:srgbClr val="141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2869" y="4215384"/>
            <a:ext cx="504190" cy="67310"/>
          </a:xfrm>
          <a:custGeom>
            <a:avLst/>
            <a:gdLst/>
            <a:ahLst/>
            <a:cxnLst/>
            <a:rect l="l" t="t" r="r" b="b"/>
            <a:pathLst>
              <a:path w="504189" h="67310">
                <a:moveTo>
                  <a:pt x="448056" y="38100"/>
                </a:moveTo>
                <a:lnTo>
                  <a:pt x="448056" y="29717"/>
                </a:lnTo>
                <a:lnTo>
                  <a:pt x="0" y="29717"/>
                </a:lnTo>
                <a:lnTo>
                  <a:pt x="0" y="38100"/>
                </a:lnTo>
                <a:lnTo>
                  <a:pt x="448056" y="38100"/>
                </a:lnTo>
                <a:close/>
              </a:path>
              <a:path w="504189" h="67310">
                <a:moveTo>
                  <a:pt x="503682" y="33527"/>
                </a:moveTo>
                <a:lnTo>
                  <a:pt x="436625" y="0"/>
                </a:lnTo>
                <a:lnTo>
                  <a:pt x="436625" y="29717"/>
                </a:lnTo>
                <a:lnTo>
                  <a:pt x="448056" y="29717"/>
                </a:lnTo>
                <a:lnTo>
                  <a:pt x="448056" y="61340"/>
                </a:lnTo>
                <a:lnTo>
                  <a:pt x="503682" y="33527"/>
                </a:lnTo>
                <a:close/>
              </a:path>
              <a:path w="504189" h="67310">
                <a:moveTo>
                  <a:pt x="448056" y="61340"/>
                </a:moveTo>
                <a:lnTo>
                  <a:pt x="448056" y="38100"/>
                </a:lnTo>
                <a:lnTo>
                  <a:pt x="436625" y="38100"/>
                </a:lnTo>
                <a:lnTo>
                  <a:pt x="436625" y="67055"/>
                </a:lnTo>
                <a:lnTo>
                  <a:pt x="448056" y="61340"/>
                </a:lnTo>
                <a:close/>
              </a:path>
            </a:pathLst>
          </a:custGeom>
          <a:solidFill>
            <a:srgbClr val="141B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557919" y="1990344"/>
            <a:ext cx="1567180" cy="2007235"/>
            <a:chOff x="2557919" y="1990344"/>
            <a:chExt cx="1567180" cy="20072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7919" y="1990344"/>
              <a:ext cx="1566672" cy="20071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72625" y="2097023"/>
              <a:ext cx="619760" cy="250190"/>
            </a:xfrm>
            <a:custGeom>
              <a:avLst/>
              <a:gdLst/>
              <a:ahLst/>
              <a:cxnLst/>
              <a:rect l="l" t="t" r="r" b="b"/>
              <a:pathLst>
                <a:path w="619760" h="250189">
                  <a:moveTo>
                    <a:pt x="588065" y="221198"/>
                  </a:moveTo>
                  <a:lnTo>
                    <a:pt x="577896" y="208996"/>
                  </a:lnTo>
                  <a:lnTo>
                    <a:pt x="5333" y="0"/>
                  </a:lnTo>
                  <a:lnTo>
                    <a:pt x="0" y="16002"/>
                  </a:lnTo>
                  <a:lnTo>
                    <a:pt x="571556" y="224170"/>
                  </a:lnTo>
                  <a:lnTo>
                    <a:pt x="588065" y="221198"/>
                  </a:lnTo>
                  <a:close/>
                </a:path>
                <a:path w="619760" h="250189">
                  <a:moveTo>
                    <a:pt x="606551" y="235457"/>
                  </a:moveTo>
                  <a:lnTo>
                    <a:pt x="606551" y="219455"/>
                  </a:lnTo>
                  <a:lnTo>
                    <a:pt x="600455" y="234695"/>
                  </a:lnTo>
                  <a:lnTo>
                    <a:pt x="571556" y="224170"/>
                  </a:lnTo>
                  <a:lnTo>
                    <a:pt x="525779" y="232409"/>
                  </a:lnTo>
                  <a:lnTo>
                    <a:pt x="521207" y="233171"/>
                  </a:lnTo>
                  <a:lnTo>
                    <a:pt x="518159" y="237743"/>
                  </a:lnTo>
                  <a:lnTo>
                    <a:pt x="518921" y="242315"/>
                  </a:lnTo>
                  <a:lnTo>
                    <a:pt x="520445" y="246887"/>
                  </a:lnTo>
                  <a:lnTo>
                    <a:pt x="524255" y="249935"/>
                  </a:lnTo>
                  <a:lnTo>
                    <a:pt x="528827" y="249173"/>
                  </a:lnTo>
                  <a:lnTo>
                    <a:pt x="606551" y="235457"/>
                  </a:lnTo>
                  <a:close/>
                </a:path>
                <a:path w="619760" h="250189">
                  <a:moveTo>
                    <a:pt x="619505" y="233171"/>
                  </a:moveTo>
                  <a:lnTo>
                    <a:pt x="560831" y="162305"/>
                  </a:lnTo>
                  <a:lnTo>
                    <a:pt x="557783" y="158495"/>
                  </a:lnTo>
                  <a:lnTo>
                    <a:pt x="552449" y="158495"/>
                  </a:lnTo>
                  <a:lnTo>
                    <a:pt x="548639" y="161544"/>
                  </a:lnTo>
                  <a:lnTo>
                    <a:pt x="545591" y="163829"/>
                  </a:lnTo>
                  <a:lnTo>
                    <a:pt x="544829" y="169163"/>
                  </a:lnTo>
                  <a:lnTo>
                    <a:pt x="547877" y="172973"/>
                  </a:lnTo>
                  <a:lnTo>
                    <a:pt x="577896" y="208996"/>
                  </a:lnTo>
                  <a:lnTo>
                    <a:pt x="606551" y="219455"/>
                  </a:lnTo>
                  <a:lnTo>
                    <a:pt x="606551" y="235457"/>
                  </a:lnTo>
                  <a:lnTo>
                    <a:pt x="619505" y="233171"/>
                  </a:lnTo>
                  <a:close/>
                </a:path>
                <a:path w="619760" h="250189">
                  <a:moveTo>
                    <a:pt x="601979" y="230886"/>
                  </a:moveTo>
                  <a:lnTo>
                    <a:pt x="601979" y="218693"/>
                  </a:lnTo>
                  <a:lnTo>
                    <a:pt x="597407" y="232409"/>
                  </a:lnTo>
                  <a:lnTo>
                    <a:pt x="588065" y="221198"/>
                  </a:lnTo>
                  <a:lnTo>
                    <a:pt x="571556" y="224170"/>
                  </a:lnTo>
                  <a:lnTo>
                    <a:pt x="600455" y="234695"/>
                  </a:lnTo>
                  <a:lnTo>
                    <a:pt x="601979" y="230886"/>
                  </a:lnTo>
                  <a:close/>
                </a:path>
                <a:path w="619760" h="250189">
                  <a:moveTo>
                    <a:pt x="606551" y="219455"/>
                  </a:moveTo>
                  <a:lnTo>
                    <a:pt x="577896" y="208996"/>
                  </a:lnTo>
                  <a:lnTo>
                    <a:pt x="588065" y="221198"/>
                  </a:lnTo>
                  <a:lnTo>
                    <a:pt x="601979" y="218693"/>
                  </a:lnTo>
                  <a:lnTo>
                    <a:pt x="601979" y="230886"/>
                  </a:lnTo>
                  <a:lnTo>
                    <a:pt x="606551" y="219455"/>
                  </a:lnTo>
                  <a:close/>
                </a:path>
                <a:path w="619760" h="250189">
                  <a:moveTo>
                    <a:pt x="601979" y="218693"/>
                  </a:moveTo>
                  <a:lnTo>
                    <a:pt x="588065" y="221198"/>
                  </a:lnTo>
                  <a:lnTo>
                    <a:pt x="597407" y="232409"/>
                  </a:lnTo>
                  <a:lnTo>
                    <a:pt x="601979" y="218693"/>
                  </a:lnTo>
                  <a:close/>
                </a:path>
              </a:pathLst>
            </a:custGeom>
            <a:solidFill>
              <a:srgbClr val="E751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57305" y="1774951"/>
            <a:ext cx="1028065" cy="400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5"/>
              </a:spcBef>
            </a:pPr>
            <a:r>
              <a:rPr sz="1200" dirty="0">
                <a:solidFill>
                  <a:srgbClr val="C00000"/>
                </a:solidFill>
                <a:latin typeface="Calibri Light"/>
                <a:cs typeface="Calibri Light"/>
              </a:rPr>
              <a:t>Curva</a:t>
            </a:r>
            <a:r>
              <a:rPr sz="1200" spc="-5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 Light"/>
                <a:cs typeface="Calibri Light"/>
              </a:rPr>
              <a:t>ISO</a:t>
            </a:r>
            <a:r>
              <a:rPr sz="1200" spc="-1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1200" spc="-25" dirty="0">
                <a:solidFill>
                  <a:srgbClr val="C00000"/>
                </a:solidFill>
                <a:latin typeface="Calibri Light"/>
                <a:cs typeface="Calibri Light"/>
              </a:rPr>
              <a:t>834 </a:t>
            </a:r>
            <a:r>
              <a:rPr sz="1200" dirty="0">
                <a:solidFill>
                  <a:srgbClr val="C00000"/>
                </a:solidFill>
                <a:latin typeface="Calibri Light"/>
                <a:cs typeface="Calibri Light"/>
              </a:rPr>
              <a:t>(Euroclases</a:t>
            </a:r>
            <a:r>
              <a:rPr sz="1200" spc="-20" dirty="0">
                <a:solidFill>
                  <a:srgbClr val="C00000"/>
                </a:solidFill>
                <a:latin typeface="Calibri Light"/>
                <a:cs typeface="Calibri Light"/>
              </a:rPr>
              <a:t> RES)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82398" y="1607307"/>
            <a:ext cx="82486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Incendio</a:t>
            </a:r>
            <a:r>
              <a:rPr sz="1200" spc="-2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spc="-20" dirty="0">
                <a:solidFill>
                  <a:srgbClr val="00B0F0"/>
                </a:solidFill>
                <a:latin typeface="Calibri Light"/>
                <a:cs typeface="Calibri Light"/>
              </a:rPr>
              <a:t>real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82398" y="1794759"/>
            <a:ext cx="2903855" cy="1148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21790">
              <a:lnSpc>
                <a:spcPct val="122900"/>
              </a:lnSpc>
              <a:spcBef>
                <a:spcPts val="95"/>
              </a:spcBef>
            </a:pP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Fase 1</a:t>
            </a:r>
            <a:r>
              <a:rPr sz="1200" spc="1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: </a:t>
            </a:r>
            <a:r>
              <a:rPr sz="1200" spc="-10" dirty="0">
                <a:solidFill>
                  <a:srgbClr val="00B0F0"/>
                </a:solidFill>
                <a:latin typeface="Calibri Light"/>
                <a:cs typeface="Calibri Light"/>
              </a:rPr>
              <a:t>Ignición</a:t>
            </a:r>
            <a:r>
              <a:rPr sz="1200" spc="50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Fase 2</a:t>
            </a:r>
            <a:r>
              <a:rPr sz="1200" spc="1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:</a:t>
            </a:r>
            <a:r>
              <a:rPr sz="1200" spc="-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B0F0"/>
                </a:solidFill>
                <a:latin typeface="Calibri Light"/>
                <a:cs typeface="Calibri Light"/>
              </a:rPr>
              <a:t>Crecimiento</a:t>
            </a:r>
            <a:endParaRPr sz="1200">
              <a:latin typeface="Calibri Light"/>
              <a:cs typeface="Calibri Light"/>
            </a:endParaRPr>
          </a:p>
          <a:p>
            <a:pPr marL="12700" marR="5080">
              <a:lnSpc>
                <a:spcPts val="1770"/>
              </a:lnSpc>
              <a:spcBef>
                <a:spcPts val="105"/>
              </a:spcBef>
            </a:pP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Fase</a:t>
            </a:r>
            <a:r>
              <a:rPr sz="1200" spc="3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3</a:t>
            </a:r>
            <a:r>
              <a:rPr sz="1200" spc="4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:</a:t>
            </a:r>
            <a:r>
              <a:rPr sz="1200" spc="3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Combustión</a:t>
            </a:r>
            <a:r>
              <a:rPr sz="1200" spc="2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generalizada</a:t>
            </a:r>
            <a:r>
              <a:rPr sz="1200" spc="2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o</a:t>
            </a:r>
            <a:r>
              <a:rPr sz="1200" spc="3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Flash-</a:t>
            </a:r>
            <a:r>
              <a:rPr sz="1200" spc="-20" dirty="0">
                <a:solidFill>
                  <a:srgbClr val="00B0F0"/>
                </a:solidFill>
                <a:latin typeface="Calibri Light"/>
                <a:cs typeface="Calibri Light"/>
              </a:rPr>
              <a:t>over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Fase</a:t>
            </a:r>
            <a:r>
              <a:rPr sz="1200" spc="2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4</a:t>
            </a:r>
            <a:r>
              <a:rPr sz="1200" spc="4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:</a:t>
            </a:r>
            <a:r>
              <a:rPr sz="1200" spc="2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Fuego</a:t>
            </a:r>
            <a:r>
              <a:rPr sz="1200" spc="3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plenamente</a:t>
            </a:r>
            <a:r>
              <a:rPr sz="1200" spc="1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spc="-10" dirty="0">
                <a:solidFill>
                  <a:srgbClr val="00B0F0"/>
                </a:solidFill>
                <a:latin typeface="Calibri Light"/>
                <a:cs typeface="Calibri Light"/>
              </a:rPr>
              <a:t>desarrollado</a:t>
            </a:r>
            <a:endParaRPr sz="12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Fase 5</a:t>
            </a:r>
            <a:r>
              <a:rPr sz="1200" spc="1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1200" dirty="0">
                <a:solidFill>
                  <a:srgbClr val="00B0F0"/>
                </a:solidFill>
                <a:latin typeface="Calibri Light"/>
                <a:cs typeface="Calibri Light"/>
              </a:rPr>
              <a:t>: </a:t>
            </a:r>
            <a:r>
              <a:rPr sz="1200" spc="-10" dirty="0">
                <a:solidFill>
                  <a:srgbClr val="00B0F0"/>
                </a:solidFill>
                <a:latin typeface="Calibri Light"/>
                <a:cs typeface="Calibri Light"/>
              </a:rPr>
              <a:t>Decrecimiento</a:t>
            </a:r>
            <a:endParaRPr sz="1200">
              <a:latin typeface="Calibri Light"/>
              <a:cs typeface="Calibri Ligh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2355" y="1707642"/>
            <a:ext cx="835913" cy="110947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7031" y="4379976"/>
            <a:ext cx="1363217" cy="1425702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2479" y="2929127"/>
            <a:ext cx="5503164" cy="2880360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528707" y="4447794"/>
            <a:ext cx="1129030" cy="822325"/>
          </a:xfrm>
          <a:custGeom>
            <a:avLst/>
            <a:gdLst/>
            <a:ahLst/>
            <a:cxnLst/>
            <a:rect l="l" t="t" r="r" b="b"/>
            <a:pathLst>
              <a:path w="1129029" h="822325">
                <a:moveTo>
                  <a:pt x="3810" y="8382"/>
                </a:moveTo>
                <a:lnTo>
                  <a:pt x="0" y="3810"/>
                </a:lnTo>
                <a:lnTo>
                  <a:pt x="0" y="788670"/>
                </a:lnTo>
                <a:lnTo>
                  <a:pt x="762" y="790194"/>
                </a:lnTo>
                <a:lnTo>
                  <a:pt x="762" y="8382"/>
                </a:lnTo>
                <a:lnTo>
                  <a:pt x="3810" y="8382"/>
                </a:lnTo>
                <a:close/>
              </a:path>
              <a:path w="1129029" h="822325">
                <a:moveTo>
                  <a:pt x="8382" y="784098"/>
                </a:moveTo>
                <a:lnTo>
                  <a:pt x="8382" y="3809"/>
                </a:lnTo>
                <a:lnTo>
                  <a:pt x="6858" y="761"/>
                </a:lnTo>
                <a:lnTo>
                  <a:pt x="3810" y="0"/>
                </a:lnTo>
                <a:lnTo>
                  <a:pt x="762" y="0"/>
                </a:lnTo>
                <a:lnTo>
                  <a:pt x="762" y="4724"/>
                </a:lnTo>
                <a:lnTo>
                  <a:pt x="3810" y="8382"/>
                </a:lnTo>
                <a:lnTo>
                  <a:pt x="3810" y="784098"/>
                </a:lnTo>
                <a:lnTo>
                  <a:pt x="8382" y="784098"/>
                </a:lnTo>
                <a:close/>
              </a:path>
              <a:path w="1129029" h="822325">
                <a:moveTo>
                  <a:pt x="8382" y="792480"/>
                </a:moveTo>
                <a:lnTo>
                  <a:pt x="8382" y="788670"/>
                </a:lnTo>
                <a:lnTo>
                  <a:pt x="3810" y="784098"/>
                </a:lnTo>
                <a:lnTo>
                  <a:pt x="3810" y="8382"/>
                </a:lnTo>
                <a:lnTo>
                  <a:pt x="762" y="8382"/>
                </a:lnTo>
                <a:lnTo>
                  <a:pt x="762" y="790194"/>
                </a:lnTo>
                <a:lnTo>
                  <a:pt x="1524" y="791718"/>
                </a:lnTo>
                <a:lnTo>
                  <a:pt x="3810" y="792480"/>
                </a:lnTo>
                <a:lnTo>
                  <a:pt x="8382" y="792480"/>
                </a:lnTo>
                <a:close/>
              </a:path>
              <a:path w="1129029" h="822325">
                <a:moveTo>
                  <a:pt x="1072896" y="792479"/>
                </a:moveTo>
                <a:lnTo>
                  <a:pt x="1072896" y="784097"/>
                </a:lnTo>
                <a:lnTo>
                  <a:pt x="3810" y="784098"/>
                </a:lnTo>
                <a:lnTo>
                  <a:pt x="8382" y="788670"/>
                </a:lnTo>
                <a:lnTo>
                  <a:pt x="8382" y="792480"/>
                </a:lnTo>
                <a:lnTo>
                  <a:pt x="1072896" y="792479"/>
                </a:lnTo>
                <a:close/>
              </a:path>
              <a:path w="1129029" h="822325">
                <a:moveTo>
                  <a:pt x="1128522" y="788669"/>
                </a:moveTo>
                <a:lnTo>
                  <a:pt x="1061466" y="755141"/>
                </a:lnTo>
                <a:lnTo>
                  <a:pt x="1061466" y="784097"/>
                </a:lnTo>
                <a:lnTo>
                  <a:pt x="1072896" y="784097"/>
                </a:lnTo>
                <a:lnTo>
                  <a:pt x="1072896" y="816482"/>
                </a:lnTo>
                <a:lnTo>
                  <a:pt x="1128522" y="788669"/>
                </a:lnTo>
                <a:close/>
              </a:path>
              <a:path w="1129029" h="822325">
                <a:moveTo>
                  <a:pt x="1072896" y="816482"/>
                </a:moveTo>
                <a:lnTo>
                  <a:pt x="1072896" y="792479"/>
                </a:lnTo>
                <a:lnTo>
                  <a:pt x="1061466" y="792479"/>
                </a:lnTo>
                <a:lnTo>
                  <a:pt x="1061466" y="822197"/>
                </a:lnTo>
                <a:lnTo>
                  <a:pt x="1072896" y="816482"/>
                </a:lnTo>
                <a:close/>
              </a:path>
            </a:pathLst>
          </a:custGeom>
          <a:solidFill>
            <a:srgbClr val="141B4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49337" y="2600471"/>
            <a:ext cx="3324225" cy="2682875"/>
            <a:chOff x="2349337" y="2600471"/>
            <a:chExt cx="3324225" cy="26828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9337" y="2784931"/>
              <a:ext cx="3324193" cy="24980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34497" y="2606040"/>
              <a:ext cx="553720" cy="173355"/>
            </a:xfrm>
            <a:custGeom>
              <a:avLst/>
              <a:gdLst/>
              <a:ahLst/>
              <a:cxnLst/>
              <a:rect l="l" t="t" r="r" b="b"/>
              <a:pathLst>
                <a:path w="553720" h="173355">
                  <a:moveTo>
                    <a:pt x="0" y="172974"/>
                  </a:moveTo>
                  <a:lnTo>
                    <a:pt x="0" y="0"/>
                  </a:lnTo>
                  <a:lnTo>
                    <a:pt x="553212" y="0"/>
                  </a:lnTo>
                  <a:lnTo>
                    <a:pt x="553212" y="172974"/>
                  </a:lnTo>
                  <a:lnTo>
                    <a:pt x="0" y="172974"/>
                  </a:lnTo>
                  <a:close/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27709" y="2606294"/>
            <a:ext cx="36703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10" dirty="0">
                <a:latin typeface="Calibri"/>
                <a:cs typeface="Calibri"/>
              </a:rPr>
              <a:t>2:10:00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3139" y="2596133"/>
            <a:ext cx="631190" cy="18288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70"/>
              </a:spcBef>
            </a:pPr>
            <a:r>
              <a:rPr sz="850" spc="-10" dirty="0">
                <a:latin typeface="Calibri"/>
                <a:cs typeface="Calibri"/>
              </a:rPr>
              <a:t>2:23:00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0290" y="2779014"/>
            <a:ext cx="3360141" cy="24391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88677" y="2600705"/>
            <a:ext cx="553720" cy="17399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30"/>
              </a:spcBef>
            </a:pPr>
            <a:r>
              <a:rPr sz="850" spc="-10" dirty="0">
                <a:latin typeface="Calibri"/>
                <a:cs typeface="Calibri"/>
              </a:rPr>
              <a:t>2:48:00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3139" y="2596133"/>
            <a:ext cx="631190" cy="18288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70"/>
              </a:spcBef>
            </a:pPr>
            <a:r>
              <a:rPr sz="850" spc="-10" dirty="0">
                <a:latin typeface="Calibri"/>
                <a:cs typeface="Calibri"/>
              </a:rPr>
              <a:t>2:48:00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6209" y="2596133"/>
            <a:ext cx="553720" cy="17399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35"/>
              </a:spcBef>
            </a:pPr>
            <a:r>
              <a:rPr sz="850" spc="-10" dirty="0">
                <a:latin typeface="Calibri"/>
                <a:cs typeface="Calibri"/>
              </a:rPr>
              <a:t>2:34:00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8677" y="2600705"/>
            <a:ext cx="553720" cy="17399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30"/>
              </a:spcBef>
            </a:pPr>
            <a:r>
              <a:rPr sz="850" spc="-10" dirty="0">
                <a:latin typeface="Calibri"/>
                <a:cs typeface="Calibri"/>
              </a:rPr>
              <a:t>3:11:00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3139" y="2596133"/>
            <a:ext cx="631190" cy="18288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70"/>
              </a:spcBef>
            </a:pPr>
            <a:r>
              <a:rPr sz="850" spc="-10" dirty="0">
                <a:latin typeface="Calibri"/>
                <a:cs typeface="Calibri"/>
              </a:rPr>
              <a:t>3:11:00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6209" y="2596133"/>
            <a:ext cx="553720" cy="17399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35"/>
              </a:spcBef>
            </a:pPr>
            <a:r>
              <a:rPr sz="850" spc="-10" dirty="0">
                <a:latin typeface="Calibri"/>
                <a:cs typeface="Calibri"/>
              </a:rPr>
              <a:t>3:08:00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8793" y="2596133"/>
            <a:ext cx="553720" cy="17399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35"/>
              </a:spcBef>
            </a:pPr>
            <a:r>
              <a:rPr sz="850" spc="-10" dirty="0">
                <a:latin typeface="Calibri"/>
                <a:cs typeface="Calibri"/>
              </a:rPr>
              <a:t>3:11:00</a:t>
            </a:r>
            <a:endParaRPr sz="8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7023" y="2756916"/>
            <a:ext cx="3617214" cy="252602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8677" y="2600705"/>
            <a:ext cx="553720" cy="17399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850" spc="-25" dirty="0">
                <a:latin typeface="Calibri"/>
                <a:cs typeface="Calibri"/>
              </a:rPr>
              <a:t>FIN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3139" y="2596133"/>
            <a:ext cx="631190" cy="18288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70"/>
              </a:spcBef>
            </a:pPr>
            <a:r>
              <a:rPr sz="850" spc="-10" dirty="0">
                <a:latin typeface="Calibri"/>
                <a:cs typeface="Calibri"/>
              </a:rPr>
              <a:t>3:20:00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16209" y="2596133"/>
            <a:ext cx="553720" cy="17399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850" spc="-25" dirty="0">
                <a:latin typeface="Calibri"/>
                <a:cs typeface="Calibri"/>
              </a:rPr>
              <a:t>FIN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8793" y="2596133"/>
            <a:ext cx="553720" cy="173990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35"/>
              </a:spcBef>
            </a:pPr>
            <a:r>
              <a:rPr sz="850" spc="-10" dirty="0">
                <a:latin typeface="Calibri"/>
                <a:cs typeface="Calibri"/>
              </a:rPr>
              <a:t>3:20:00</a:t>
            </a:r>
            <a:endParaRPr sz="8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5787" y="2796539"/>
            <a:ext cx="3432291" cy="24864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102" y="802640"/>
            <a:ext cx="6681470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7927" y="1134794"/>
            <a:ext cx="5419090" cy="457454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825"/>
              </a:spcBef>
            </a:pPr>
            <a:r>
              <a:rPr sz="3050" dirty="0">
                <a:latin typeface="Calibri Light"/>
                <a:cs typeface="Calibri Light"/>
              </a:rPr>
              <a:t>La</a:t>
            </a:r>
            <a:r>
              <a:rPr sz="3050" spc="-50" dirty="0">
                <a:latin typeface="Calibri Light"/>
                <a:cs typeface="Calibri Light"/>
              </a:rPr>
              <a:t> Torre</a:t>
            </a:r>
            <a:r>
              <a:rPr sz="3050" spc="-55" dirty="0">
                <a:latin typeface="Calibri Light"/>
                <a:cs typeface="Calibri Light"/>
              </a:rPr>
              <a:t> </a:t>
            </a:r>
            <a:r>
              <a:rPr sz="3050" spc="-10" dirty="0">
                <a:latin typeface="Calibri Light"/>
                <a:cs typeface="Calibri Light"/>
              </a:rPr>
              <a:t>Grenfell</a:t>
            </a:r>
            <a:endParaRPr sz="3050">
              <a:latin typeface="Calibri Light"/>
              <a:cs typeface="Calibri Light"/>
            </a:endParaRPr>
          </a:p>
          <a:p>
            <a:pPr marL="262890" indent="-250190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10" dirty="0">
                <a:latin typeface="Calibri Light"/>
                <a:cs typeface="Calibri Light"/>
              </a:rPr>
              <a:t>Desarrollo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y</a:t>
            </a:r>
            <a:r>
              <a:rPr sz="1650" spc="-1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validación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modelo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en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fachada</a:t>
            </a:r>
            <a:endParaRPr sz="1650">
              <a:latin typeface="Calibri Light"/>
              <a:cs typeface="Calibri Light"/>
            </a:endParaRPr>
          </a:p>
          <a:p>
            <a:pPr marL="714375" marR="184785" lvl="1" indent="-300990">
              <a:lnSpc>
                <a:spcPts val="1900"/>
              </a:lnSpc>
              <a:spcBef>
                <a:spcPts val="65"/>
              </a:spcBef>
              <a:buFont typeface="Courier New"/>
              <a:buChar char="o"/>
              <a:tabLst>
                <a:tab pos="714375" algn="l"/>
              </a:tabLst>
            </a:pPr>
            <a:r>
              <a:rPr sz="1550" dirty="0">
                <a:latin typeface="Calibri Light"/>
                <a:cs typeface="Calibri Light"/>
              </a:rPr>
              <a:t>Ensayos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a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media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escala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distintos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modelos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fachada </a:t>
            </a:r>
            <a:r>
              <a:rPr sz="1550" dirty="0">
                <a:latin typeface="Calibri Light"/>
                <a:cs typeface="Calibri Light"/>
              </a:rPr>
              <a:t>ISO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13785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-</a:t>
            </a:r>
            <a:r>
              <a:rPr sz="1550" dirty="0">
                <a:latin typeface="Calibri Light"/>
                <a:cs typeface="Calibri Light"/>
              </a:rPr>
              <a:t>1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–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FFECTIS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spc="-25" dirty="0">
                <a:latin typeface="Calibri Light"/>
                <a:cs typeface="Calibri Light"/>
              </a:rPr>
              <a:t>UK</a:t>
            </a:r>
            <a:endParaRPr sz="1550">
              <a:latin typeface="Calibri Light"/>
              <a:cs typeface="Calibri Light"/>
            </a:endParaRPr>
          </a:p>
          <a:p>
            <a:pPr marL="1115060" lvl="2" indent="-300990">
              <a:lnSpc>
                <a:spcPts val="1720"/>
              </a:lnSpc>
              <a:buFont typeface="Wingdings"/>
              <a:buChar char=""/>
              <a:tabLst>
                <a:tab pos="1115060" algn="l"/>
              </a:tabLst>
            </a:pPr>
            <a:r>
              <a:rPr sz="1450" dirty="0">
                <a:latin typeface="Calibri Light"/>
                <a:cs typeface="Calibri Light"/>
              </a:rPr>
              <a:t>FDS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V6.7.0</a:t>
            </a:r>
            <a:endParaRPr sz="1450">
              <a:latin typeface="Calibri Light"/>
              <a:cs typeface="Calibri Light"/>
            </a:endParaRPr>
          </a:p>
          <a:p>
            <a:pPr marL="1115060" marR="19685" lvl="2" indent="-300990">
              <a:lnSpc>
                <a:spcPct val="102800"/>
              </a:lnSpc>
              <a:buFont typeface="Wingdings"/>
              <a:buChar char=""/>
              <a:tabLst>
                <a:tab pos="1115060" algn="l"/>
              </a:tabLst>
            </a:pPr>
            <a:r>
              <a:rPr sz="1450" dirty="0">
                <a:latin typeface="Calibri Light"/>
                <a:cs typeface="Calibri Light"/>
              </a:rPr>
              <a:t>Características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térmicas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los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componentes</a:t>
            </a:r>
            <a:r>
              <a:rPr sz="1450" spc="11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del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sistema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50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fachada</a:t>
            </a:r>
            <a:endParaRPr sz="1450">
              <a:latin typeface="Calibri Light"/>
              <a:cs typeface="Calibri Light"/>
            </a:endParaRPr>
          </a:p>
          <a:p>
            <a:pPr marL="1115060" lvl="2" indent="-300990">
              <a:lnSpc>
                <a:spcPct val="100000"/>
              </a:lnSpc>
              <a:spcBef>
                <a:spcPts val="50"/>
              </a:spcBef>
              <a:buFont typeface="Wingdings"/>
              <a:buChar char=""/>
              <a:tabLst>
                <a:tab pos="1115060" algn="l"/>
              </a:tabLst>
            </a:pPr>
            <a:r>
              <a:rPr sz="1450" dirty="0">
                <a:latin typeface="Calibri Light"/>
                <a:cs typeface="Calibri Light"/>
              </a:rPr>
              <a:t>Degradación</a:t>
            </a:r>
            <a:r>
              <a:rPr sz="1450" spc="10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térmica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los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materiales</a:t>
            </a:r>
            <a:endParaRPr sz="1450">
              <a:latin typeface="Calibri Light"/>
              <a:cs typeface="Calibri Light"/>
            </a:endParaRPr>
          </a:p>
          <a:p>
            <a:pPr marL="1115060" marR="125095" lvl="2" indent="-300990">
              <a:lnSpc>
                <a:spcPct val="102800"/>
              </a:lnSpc>
              <a:buFont typeface="Wingdings"/>
              <a:buChar char=""/>
              <a:tabLst>
                <a:tab pos="1115060" algn="l"/>
              </a:tabLst>
            </a:pPr>
            <a:r>
              <a:rPr sz="1450" dirty="0">
                <a:latin typeface="Calibri Light"/>
                <a:cs typeface="Calibri Light"/>
              </a:rPr>
              <a:t>Los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combustibles</a:t>
            </a:r>
            <a:r>
              <a:rPr sz="1450" spc="11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sólidos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arden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una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velocidad </a:t>
            </a:r>
            <a:r>
              <a:rPr sz="1450" dirty="0">
                <a:latin typeface="Calibri Light"/>
                <a:cs typeface="Calibri Light"/>
              </a:rPr>
              <a:t>específica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+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calor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vaporización</a:t>
            </a:r>
            <a:r>
              <a:rPr sz="1450" spc="10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para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tener</a:t>
            </a:r>
            <a:r>
              <a:rPr sz="1450" spc="5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en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cuenta </a:t>
            </a:r>
            <a:r>
              <a:rPr sz="1450" dirty="0">
                <a:latin typeface="Calibri Light"/>
                <a:cs typeface="Calibri Light"/>
              </a:rPr>
              <a:t>la</a:t>
            </a:r>
            <a:r>
              <a:rPr sz="1450" spc="5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pérdida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5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energía</a:t>
            </a:r>
            <a:r>
              <a:rPr sz="1450" spc="5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debida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</a:t>
            </a:r>
            <a:r>
              <a:rPr sz="1450" spc="5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la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vaporización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spc="-25" dirty="0">
                <a:latin typeface="Calibri Light"/>
                <a:cs typeface="Calibri Light"/>
              </a:rPr>
              <a:t>del </a:t>
            </a:r>
            <a:r>
              <a:rPr sz="1450" dirty="0">
                <a:latin typeface="Calibri Light"/>
                <a:cs typeface="Calibri Light"/>
              </a:rPr>
              <a:t>combustible</a:t>
            </a:r>
            <a:r>
              <a:rPr sz="1450" spc="145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sólido</a:t>
            </a:r>
            <a:endParaRPr sz="1450">
              <a:latin typeface="Calibri Light"/>
              <a:cs typeface="Calibri Light"/>
            </a:endParaRPr>
          </a:p>
          <a:p>
            <a:pPr marL="1115060" marR="5080" lvl="2" indent="-300990">
              <a:lnSpc>
                <a:spcPct val="102800"/>
              </a:lnSpc>
              <a:buFont typeface="Wingdings"/>
              <a:buChar char=""/>
              <a:tabLst>
                <a:tab pos="1115060" algn="l"/>
              </a:tabLst>
            </a:pPr>
            <a:r>
              <a:rPr sz="1450" dirty="0">
                <a:latin typeface="Calibri Light"/>
                <a:cs typeface="Calibri Light"/>
              </a:rPr>
              <a:t>Cuando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ocurre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la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ignición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se</a:t>
            </a:r>
            <a:r>
              <a:rPr sz="1450" spc="5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prescribe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la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tasa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pérdida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masa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apropiada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(tomada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literatura)</a:t>
            </a:r>
            <a:endParaRPr sz="1450">
              <a:latin typeface="Calibri Light"/>
              <a:cs typeface="Calibri Light"/>
            </a:endParaRPr>
          </a:p>
          <a:p>
            <a:pPr marL="1115060" marR="60325" lvl="2" indent="-300990">
              <a:lnSpc>
                <a:spcPts val="1789"/>
              </a:lnSpc>
              <a:spcBef>
                <a:spcPts val="65"/>
              </a:spcBef>
              <a:buFont typeface="Wingdings"/>
              <a:buChar char=""/>
              <a:tabLst>
                <a:tab pos="1115060" algn="l"/>
              </a:tabLst>
            </a:pPr>
            <a:r>
              <a:rPr sz="1450" dirty="0">
                <a:latin typeface="Calibri Light"/>
                <a:cs typeface="Calibri Light"/>
              </a:rPr>
              <a:t>La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celda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del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modelo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un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combustible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sólido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quemado </a:t>
            </a:r>
            <a:r>
              <a:rPr sz="1450" dirty="0">
                <a:latin typeface="Calibri Light"/>
                <a:cs typeface="Calibri Light"/>
              </a:rPr>
              <a:t>desaparece</a:t>
            </a:r>
            <a:r>
              <a:rPr sz="1450" spc="12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(especificando</a:t>
            </a:r>
            <a:r>
              <a:rPr sz="1450" spc="14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su</a:t>
            </a:r>
            <a:r>
              <a:rPr sz="1450" spc="12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densidad</a:t>
            </a:r>
            <a:r>
              <a:rPr sz="1450" spc="135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aparente)</a:t>
            </a:r>
            <a:endParaRPr sz="1450">
              <a:latin typeface="Calibri Light"/>
              <a:cs typeface="Calibri Light"/>
            </a:endParaRPr>
          </a:p>
          <a:p>
            <a:pPr marL="713105" lvl="1" indent="-299720">
              <a:lnSpc>
                <a:spcPts val="1925"/>
              </a:lnSpc>
              <a:buFont typeface="Courier New"/>
              <a:buChar char="o"/>
              <a:tabLst>
                <a:tab pos="713105" algn="l"/>
              </a:tabLst>
            </a:pPr>
            <a:r>
              <a:rPr sz="1650" dirty="0">
                <a:latin typeface="Calibri Light"/>
                <a:cs typeface="Calibri Light"/>
              </a:rPr>
              <a:t>Ensayos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a</a:t>
            </a:r>
            <a:r>
              <a:rPr sz="1650" spc="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gran</a:t>
            </a:r>
            <a:r>
              <a:rPr sz="1650" spc="-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escala</a:t>
            </a:r>
            <a:r>
              <a:rPr sz="1650" spc="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BS</a:t>
            </a:r>
            <a:r>
              <a:rPr sz="1650" spc="-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8414-1</a:t>
            </a:r>
            <a:r>
              <a:rPr sz="1650" spc="-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– </a:t>
            </a:r>
            <a:r>
              <a:rPr sz="1650" spc="-25" dirty="0">
                <a:latin typeface="Calibri Light"/>
                <a:cs typeface="Calibri Light"/>
              </a:rPr>
              <a:t>BRE</a:t>
            </a:r>
            <a:endParaRPr sz="1650">
              <a:latin typeface="Calibri Light"/>
              <a:cs typeface="Calibri Light"/>
            </a:endParaRPr>
          </a:p>
          <a:p>
            <a:pPr marL="1115060" lvl="2" indent="-300990">
              <a:lnSpc>
                <a:spcPct val="100000"/>
              </a:lnSpc>
              <a:spcBef>
                <a:spcPts val="55"/>
              </a:spcBef>
              <a:buFont typeface="Wingdings"/>
              <a:buChar char=""/>
              <a:tabLst>
                <a:tab pos="1115060" algn="l"/>
              </a:tabLst>
            </a:pPr>
            <a:r>
              <a:rPr sz="1450" dirty="0">
                <a:latin typeface="Calibri Light"/>
                <a:cs typeface="Calibri Light"/>
              </a:rPr>
              <a:t>Escalado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del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modelo</a:t>
            </a:r>
            <a:endParaRPr sz="1450">
              <a:latin typeface="Calibri Light"/>
              <a:cs typeface="Calibri Ligh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5750" y="1721885"/>
          <a:ext cx="2973704" cy="1220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25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Designación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C8F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Revestimiento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24765" algn="ctr">
                        <a:lnSpc>
                          <a:spcPts val="79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espesor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C8F2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700" b="1" spc="-20" dirty="0">
                          <a:latin typeface="Arial"/>
                          <a:cs typeface="Arial"/>
                        </a:rPr>
                        <a:t>Cám.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C8F2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37160" indent="64769">
                        <a:lnSpc>
                          <a:spcPct val="100000"/>
                        </a:lnSpc>
                      </a:pPr>
                      <a:r>
                        <a:rPr sz="700" b="1" spc="-10" dirty="0">
                          <a:latin typeface="Arial"/>
                          <a:cs typeface="Arial"/>
                        </a:rPr>
                        <a:t>Aisl./</a:t>
                      </a:r>
                      <a:r>
                        <a:rPr sz="700" b="1" spc="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espesor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8C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271780" marR="127000" indent="-1384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[ACM-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7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0" dirty="0">
                          <a:latin typeface="Arial MT"/>
                          <a:cs typeface="Arial MT"/>
                        </a:rPr>
                        <a:t>+</a:t>
                      </a:r>
                      <a:r>
                        <a:rPr sz="70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0" dirty="0">
                          <a:latin typeface="Arial MT"/>
                          <a:cs typeface="Arial MT"/>
                        </a:rPr>
                        <a:t>PIR]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010" marR="323850" indent="-31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Reynobond</a:t>
                      </a:r>
                      <a:r>
                        <a:rPr sz="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70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estándar</a:t>
                      </a:r>
                      <a:r>
                        <a:rPr sz="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mm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25" dirty="0">
                          <a:latin typeface="Arial MT"/>
                          <a:cs typeface="Arial MT"/>
                        </a:rPr>
                        <a:t>50</a:t>
                      </a:r>
                      <a:endParaRPr sz="7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25" dirty="0">
                          <a:latin typeface="Arial MT"/>
                          <a:cs typeface="Arial MT"/>
                        </a:rPr>
                        <a:t>mm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8419" indent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Celotex</a:t>
                      </a:r>
                      <a:r>
                        <a:rPr sz="70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RS5000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PIR</a:t>
                      </a:r>
                      <a:endParaRPr sz="7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ts val="810"/>
                        </a:lnSpc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50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mm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266700" marR="127000" indent="-13271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[ACM-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7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0" dirty="0">
                          <a:latin typeface="Arial MT"/>
                          <a:cs typeface="Arial MT"/>
                        </a:rPr>
                        <a:t>+</a:t>
                      </a:r>
                      <a:r>
                        <a:rPr sz="70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MW]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4010" marR="323850" indent="-31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Reynobond</a:t>
                      </a:r>
                      <a:r>
                        <a:rPr sz="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PE</a:t>
                      </a:r>
                      <a:r>
                        <a:rPr sz="70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estándar</a:t>
                      </a:r>
                      <a:r>
                        <a:rPr sz="7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7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mm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25" dirty="0">
                          <a:latin typeface="Arial MT"/>
                          <a:cs typeface="Arial MT"/>
                        </a:rPr>
                        <a:t>50</a:t>
                      </a:r>
                      <a:endParaRPr sz="7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25" dirty="0">
                          <a:latin typeface="Arial MT"/>
                          <a:cs typeface="Arial MT"/>
                        </a:rPr>
                        <a:t>mm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 marR="114935" indent="-29845">
                        <a:lnSpc>
                          <a:spcPct val="100000"/>
                        </a:lnSpc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Rockwool</a:t>
                      </a:r>
                      <a:r>
                        <a:rPr sz="70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10" dirty="0">
                          <a:latin typeface="Arial MT"/>
                          <a:cs typeface="Arial MT"/>
                        </a:rPr>
                        <a:t>Duoslab</a:t>
                      </a:r>
                      <a:r>
                        <a:rPr sz="70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100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mm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271780" marR="131445" indent="-13271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[ACM-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A2</a:t>
                      </a:r>
                      <a:r>
                        <a:rPr sz="7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0" dirty="0">
                          <a:latin typeface="Arial MT"/>
                          <a:cs typeface="Arial MT"/>
                        </a:rPr>
                        <a:t>+</a:t>
                      </a:r>
                      <a:r>
                        <a:rPr sz="70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0" dirty="0">
                          <a:latin typeface="Arial MT"/>
                          <a:cs typeface="Arial MT"/>
                        </a:rPr>
                        <a:t>PIR]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 marR="332105" indent="-1270" algn="ctr">
                        <a:lnSpc>
                          <a:spcPct val="100000"/>
                        </a:lnSpc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Alpolic</a:t>
                      </a:r>
                      <a:r>
                        <a:rPr sz="7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A2</a:t>
                      </a:r>
                      <a:r>
                        <a:rPr sz="70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(Euroclass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A2)</a:t>
                      </a:r>
                      <a:r>
                        <a:rPr sz="70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4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35" dirty="0">
                          <a:latin typeface="Arial MT"/>
                          <a:cs typeface="Arial MT"/>
                        </a:rPr>
                        <a:t>mm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700" spc="-25" dirty="0">
                          <a:latin typeface="Arial MT"/>
                          <a:cs typeface="Arial MT"/>
                        </a:rPr>
                        <a:t>50</a:t>
                      </a:r>
                      <a:endParaRPr sz="7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spc="-25" dirty="0">
                          <a:latin typeface="Arial MT"/>
                          <a:cs typeface="Arial MT"/>
                        </a:rPr>
                        <a:t>mm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 marR="58419" indent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spc="-10" dirty="0">
                          <a:latin typeface="Arial MT"/>
                          <a:cs typeface="Arial MT"/>
                        </a:rPr>
                        <a:t>Celotex</a:t>
                      </a:r>
                      <a:r>
                        <a:rPr sz="70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RS5000</a:t>
                      </a:r>
                      <a:r>
                        <a:rPr sz="7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PIR</a:t>
                      </a:r>
                      <a:endParaRPr sz="7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ts val="810"/>
                        </a:lnSpc>
                      </a:pPr>
                      <a:r>
                        <a:rPr sz="700" dirty="0">
                          <a:latin typeface="Arial MT"/>
                          <a:cs typeface="Arial MT"/>
                        </a:rPr>
                        <a:t>50 </a:t>
                      </a:r>
                      <a:r>
                        <a:rPr sz="700" spc="-25" dirty="0">
                          <a:latin typeface="Arial MT"/>
                          <a:cs typeface="Arial MT"/>
                        </a:rPr>
                        <a:t>mm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0567" y="3075432"/>
            <a:ext cx="2877804" cy="15339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3293" y="4700016"/>
            <a:ext cx="3640835" cy="120091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556768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10" dirty="0">
                <a:latin typeface="Calibri Light"/>
                <a:cs typeface="Calibri Light"/>
              </a:rPr>
              <a:t>Acciones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térmicas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sobre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la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fachada</a:t>
            </a:r>
            <a:r>
              <a:rPr sz="1650" spc="-5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y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modo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fallo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ventanas</a:t>
            </a:r>
            <a:endParaRPr sz="165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1965" y="3615320"/>
            <a:ext cx="5224290" cy="17993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781" y="1885950"/>
            <a:ext cx="2227879" cy="15628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60035" y="2225294"/>
            <a:ext cx="16383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25" dirty="0">
                <a:latin typeface="Calibri Light"/>
                <a:cs typeface="Calibri Light"/>
              </a:rPr>
              <a:t>ext</a:t>
            </a:r>
            <a:endParaRPr sz="8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32274" y="1992888"/>
            <a:ext cx="14795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25" dirty="0">
                <a:latin typeface="Calibri Light"/>
                <a:cs typeface="Calibri Light"/>
              </a:rPr>
              <a:t>Int</a:t>
            </a:r>
            <a:endParaRPr sz="850">
              <a:latin typeface="Calibri Light"/>
              <a:cs typeface="Calibri 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13967" y="2090927"/>
            <a:ext cx="781050" cy="261620"/>
            <a:chOff x="7513967" y="2090927"/>
            <a:chExt cx="781050" cy="261620"/>
          </a:xfrm>
        </p:grpSpPr>
        <p:sp>
          <p:nvSpPr>
            <p:cNvPr id="9" name="object 9"/>
            <p:cNvSpPr/>
            <p:nvPr/>
          </p:nvSpPr>
          <p:spPr>
            <a:xfrm>
              <a:off x="7513967" y="2090927"/>
              <a:ext cx="269240" cy="92710"/>
            </a:xfrm>
            <a:custGeom>
              <a:avLst/>
              <a:gdLst/>
              <a:ahLst/>
              <a:cxnLst/>
              <a:rect l="l" t="t" r="r" b="b"/>
              <a:pathLst>
                <a:path w="269240" h="92710">
                  <a:moveTo>
                    <a:pt x="257915" y="25454"/>
                  </a:moveTo>
                  <a:lnTo>
                    <a:pt x="252565" y="23909"/>
                  </a:lnTo>
                  <a:lnTo>
                    <a:pt x="0" y="86867"/>
                  </a:lnTo>
                  <a:lnTo>
                    <a:pt x="1524" y="92201"/>
                  </a:lnTo>
                  <a:lnTo>
                    <a:pt x="254247" y="29021"/>
                  </a:lnTo>
                  <a:lnTo>
                    <a:pt x="257915" y="25454"/>
                  </a:lnTo>
                  <a:close/>
                </a:path>
                <a:path w="269240" h="92710">
                  <a:moveTo>
                    <a:pt x="268986" y="22859"/>
                  </a:moveTo>
                  <a:lnTo>
                    <a:pt x="189738" y="0"/>
                  </a:lnTo>
                  <a:lnTo>
                    <a:pt x="187452" y="0"/>
                  </a:lnTo>
                  <a:lnTo>
                    <a:pt x="186690" y="1523"/>
                  </a:lnTo>
                  <a:lnTo>
                    <a:pt x="186690" y="3809"/>
                  </a:lnTo>
                  <a:lnTo>
                    <a:pt x="188214" y="5333"/>
                  </a:lnTo>
                  <a:lnTo>
                    <a:pt x="252565" y="23909"/>
                  </a:lnTo>
                  <a:lnTo>
                    <a:pt x="262890" y="21335"/>
                  </a:lnTo>
                  <a:lnTo>
                    <a:pt x="263652" y="26669"/>
                  </a:lnTo>
                  <a:lnTo>
                    <a:pt x="263652" y="27988"/>
                  </a:lnTo>
                  <a:lnTo>
                    <a:pt x="268986" y="22859"/>
                  </a:lnTo>
                  <a:close/>
                </a:path>
                <a:path w="269240" h="92710">
                  <a:moveTo>
                    <a:pt x="263652" y="27988"/>
                  </a:moveTo>
                  <a:lnTo>
                    <a:pt x="263652" y="26669"/>
                  </a:lnTo>
                  <a:lnTo>
                    <a:pt x="254247" y="29021"/>
                  </a:lnTo>
                  <a:lnTo>
                    <a:pt x="205740" y="76199"/>
                  </a:lnTo>
                  <a:lnTo>
                    <a:pt x="204978" y="78485"/>
                  </a:lnTo>
                  <a:lnTo>
                    <a:pt x="205740" y="80009"/>
                  </a:lnTo>
                  <a:lnTo>
                    <a:pt x="208026" y="80771"/>
                  </a:lnTo>
                  <a:lnTo>
                    <a:pt x="209550" y="80009"/>
                  </a:lnTo>
                  <a:lnTo>
                    <a:pt x="263652" y="27988"/>
                  </a:lnTo>
                  <a:close/>
                </a:path>
                <a:path w="269240" h="92710">
                  <a:moveTo>
                    <a:pt x="263652" y="26669"/>
                  </a:moveTo>
                  <a:lnTo>
                    <a:pt x="262890" y="21335"/>
                  </a:lnTo>
                  <a:lnTo>
                    <a:pt x="252565" y="23909"/>
                  </a:lnTo>
                  <a:lnTo>
                    <a:pt x="257915" y="25454"/>
                  </a:lnTo>
                  <a:lnTo>
                    <a:pt x="261366" y="22097"/>
                  </a:lnTo>
                  <a:lnTo>
                    <a:pt x="262128" y="26669"/>
                  </a:lnTo>
                  <a:lnTo>
                    <a:pt x="262128" y="27050"/>
                  </a:lnTo>
                  <a:lnTo>
                    <a:pt x="263652" y="26669"/>
                  </a:lnTo>
                  <a:close/>
                </a:path>
                <a:path w="269240" h="92710">
                  <a:moveTo>
                    <a:pt x="262128" y="27050"/>
                  </a:moveTo>
                  <a:lnTo>
                    <a:pt x="262128" y="26669"/>
                  </a:lnTo>
                  <a:lnTo>
                    <a:pt x="257915" y="25454"/>
                  </a:lnTo>
                  <a:lnTo>
                    <a:pt x="254247" y="29021"/>
                  </a:lnTo>
                  <a:lnTo>
                    <a:pt x="262128" y="27050"/>
                  </a:lnTo>
                  <a:close/>
                </a:path>
                <a:path w="269240" h="92710">
                  <a:moveTo>
                    <a:pt x="262128" y="26669"/>
                  </a:moveTo>
                  <a:lnTo>
                    <a:pt x="261366" y="22097"/>
                  </a:lnTo>
                  <a:lnTo>
                    <a:pt x="257915" y="25454"/>
                  </a:lnTo>
                  <a:lnTo>
                    <a:pt x="262128" y="26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7763" y="2107691"/>
              <a:ext cx="127253" cy="24460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4971" y="3686555"/>
            <a:ext cx="3165348" cy="138728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07093" y="2264663"/>
            <a:ext cx="1805813" cy="11765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4855845" cy="31794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10" dirty="0">
                <a:latin typeface="Calibri Light"/>
                <a:cs typeface="Calibri Light"/>
              </a:rPr>
              <a:t>Simulación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en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la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fachada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la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torre</a:t>
            </a:r>
            <a:endParaRPr sz="1650">
              <a:latin typeface="Calibri Light"/>
              <a:cs typeface="Calibri Light"/>
            </a:endParaRPr>
          </a:p>
          <a:p>
            <a:pPr marL="714375" marR="342265" lvl="1" indent="-300990">
              <a:lnSpc>
                <a:spcPts val="1900"/>
              </a:lnSpc>
              <a:spcBef>
                <a:spcPts val="65"/>
              </a:spcBef>
              <a:buChar char="o"/>
              <a:tabLst>
                <a:tab pos="714375" algn="l"/>
                <a:tab pos="760095" algn="l"/>
              </a:tabLst>
            </a:pPr>
            <a:r>
              <a:rPr sz="1550" dirty="0">
                <a:latin typeface="Courier New"/>
                <a:cs typeface="Courier New"/>
              </a:rPr>
              <a:t>	</a:t>
            </a:r>
            <a:r>
              <a:rPr sz="1550" dirty="0">
                <a:latin typeface="Calibri Light"/>
                <a:cs typeface="Calibri Light"/>
              </a:rPr>
              <a:t>Validación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del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modelo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del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incendio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frente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a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spc="-25" dirty="0">
                <a:latin typeface="Calibri Light"/>
                <a:cs typeface="Calibri Light"/>
              </a:rPr>
              <a:t>las </a:t>
            </a:r>
            <a:r>
              <a:rPr sz="1550" dirty="0">
                <a:latin typeface="Calibri Light"/>
                <a:cs typeface="Calibri Light"/>
              </a:rPr>
              <a:t>observaciones</a:t>
            </a:r>
            <a:r>
              <a:rPr sz="1550" spc="8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del</a:t>
            </a:r>
            <a:r>
              <a:rPr sz="1550" spc="8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siniestro</a:t>
            </a:r>
            <a:endParaRPr sz="1550">
              <a:latin typeface="Calibri Light"/>
              <a:cs typeface="Calibri Light"/>
            </a:endParaRPr>
          </a:p>
          <a:p>
            <a:pPr marL="714375" marR="17145" lvl="1" indent="-300990">
              <a:lnSpc>
                <a:spcPts val="1889"/>
              </a:lnSpc>
              <a:buFont typeface="Courier New"/>
              <a:buChar char="o"/>
              <a:tabLst>
                <a:tab pos="714375" algn="l"/>
              </a:tabLst>
            </a:pPr>
            <a:r>
              <a:rPr sz="1550" dirty="0">
                <a:latin typeface="Calibri Light"/>
                <a:cs typeface="Calibri Light"/>
              </a:rPr>
              <a:t>Análisis</a:t>
            </a:r>
            <a:r>
              <a:rPr sz="1550" spc="8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7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sensibilidad</a:t>
            </a:r>
            <a:r>
              <a:rPr sz="1550" spc="9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con</a:t>
            </a:r>
            <a:r>
              <a:rPr sz="1550" spc="7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variaciones</a:t>
            </a:r>
            <a:r>
              <a:rPr sz="1550" spc="7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7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sistemas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fachadas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y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componentes</a:t>
            </a:r>
            <a:endParaRPr sz="1550">
              <a:latin typeface="Calibri Light"/>
              <a:cs typeface="Calibri Light"/>
            </a:endParaRPr>
          </a:p>
          <a:p>
            <a:pPr marL="262890" indent="-250190">
              <a:lnSpc>
                <a:spcPts val="1925"/>
              </a:lnSpc>
              <a:buFont typeface="Arial MT"/>
              <a:buChar char="•"/>
              <a:tabLst>
                <a:tab pos="262890" algn="l"/>
              </a:tabLst>
            </a:pPr>
            <a:r>
              <a:rPr sz="1650" spc="-10" dirty="0">
                <a:latin typeface="Calibri Light"/>
                <a:cs typeface="Calibri Light"/>
              </a:rPr>
              <a:t>Conclusiones</a:t>
            </a:r>
            <a:endParaRPr sz="1650">
              <a:latin typeface="Calibri Light"/>
              <a:cs typeface="Calibri Light"/>
            </a:endParaRPr>
          </a:p>
          <a:p>
            <a:pPr marL="714375" marR="166370" lvl="1" indent="-300990">
              <a:lnSpc>
                <a:spcPct val="101600"/>
              </a:lnSpc>
              <a:spcBef>
                <a:spcPts val="10"/>
              </a:spcBef>
              <a:buFont typeface="Courier New"/>
              <a:buChar char="o"/>
              <a:tabLst>
                <a:tab pos="714375" algn="l"/>
              </a:tabLst>
            </a:pPr>
            <a:r>
              <a:rPr sz="1550" dirty="0">
                <a:latin typeface="Calibri Light"/>
                <a:cs typeface="Calibri Light"/>
              </a:rPr>
              <a:t>Aislamiento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PIR-LR: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si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el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revestimiento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exterior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spc="-25" dirty="0">
                <a:latin typeface="Calibri Light"/>
                <a:cs typeface="Calibri Light"/>
              </a:rPr>
              <a:t>es </a:t>
            </a:r>
            <a:r>
              <a:rPr sz="1550" dirty="0">
                <a:latin typeface="Calibri Light"/>
                <a:cs typeface="Calibri Light"/>
              </a:rPr>
              <a:t>combustible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se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propaga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en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ambos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casos</a:t>
            </a:r>
            <a:endParaRPr sz="1550">
              <a:latin typeface="Calibri Light"/>
              <a:cs typeface="Calibri Light"/>
            </a:endParaRPr>
          </a:p>
          <a:p>
            <a:pPr marL="714375" marR="968375" lvl="1" indent="-300990">
              <a:lnSpc>
                <a:spcPct val="101899"/>
              </a:lnSpc>
              <a:buFont typeface="Courier New"/>
              <a:buChar char="o"/>
              <a:tabLst>
                <a:tab pos="714375" algn="l"/>
              </a:tabLst>
            </a:pPr>
            <a:r>
              <a:rPr sz="1550" dirty="0">
                <a:latin typeface="Calibri Light"/>
                <a:cs typeface="Calibri Light"/>
              </a:rPr>
              <a:t>ACM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A2-PE: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con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ACM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A2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no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se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observó </a:t>
            </a:r>
            <a:r>
              <a:rPr sz="1550" dirty="0">
                <a:latin typeface="Calibri Light"/>
                <a:cs typeface="Calibri Light"/>
              </a:rPr>
              <a:t>propagación</a:t>
            </a:r>
            <a:r>
              <a:rPr sz="1550" spc="8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en</a:t>
            </a:r>
            <a:r>
              <a:rPr sz="1550" spc="7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ningún</a:t>
            </a:r>
            <a:r>
              <a:rPr sz="1550" spc="75" dirty="0">
                <a:latin typeface="Calibri Light"/>
                <a:cs typeface="Calibri Light"/>
              </a:rPr>
              <a:t> </a:t>
            </a:r>
            <a:r>
              <a:rPr sz="1550" spc="-20" dirty="0">
                <a:latin typeface="Calibri Light"/>
                <a:cs typeface="Calibri Light"/>
              </a:rPr>
              <a:t>caso</a:t>
            </a:r>
            <a:endParaRPr sz="1550">
              <a:latin typeface="Calibri Light"/>
              <a:cs typeface="Calibri Light"/>
            </a:endParaRPr>
          </a:p>
          <a:p>
            <a:pPr marL="714375" lvl="1" indent="-300990">
              <a:lnSpc>
                <a:spcPct val="100000"/>
              </a:lnSpc>
              <a:spcBef>
                <a:spcPts val="30"/>
              </a:spcBef>
              <a:buFont typeface="Courier New"/>
              <a:buChar char="o"/>
              <a:tabLst>
                <a:tab pos="714375" algn="l"/>
              </a:tabLst>
            </a:pPr>
            <a:r>
              <a:rPr sz="1550" dirty="0">
                <a:latin typeface="Calibri Light"/>
                <a:cs typeface="Calibri Light"/>
              </a:rPr>
              <a:t>Con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barrera-sin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barrera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intumescente: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propagación</a:t>
            </a:r>
            <a:endParaRPr sz="1550">
              <a:latin typeface="Calibri Light"/>
              <a:cs typeface="Calibri Light"/>
            </a:endParaRPr>
          </a:p>
          <a:p>
            <a:pPr marL="714375" marR="135890">
              <a:lnSpc>
                <a:spcPct val="101600"/>
              </a:lnSpc>
              <a:spcBef>
                <a:spcPts val="5"/>
              </a:spcBef>
            </a:pPr>
            <a:r>
              <a:rPr sz="1550" dirty="0">
                <a:latin typeface="Calibri Light"/>
                <a:cs typeface="Calibri Light"/>
              </a:rPr>
              <a:t>más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rápida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sin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barrera,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pero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hay</a:t>
            </a:r>
            <a:r>
              <a:rPr sz="1550" spc="2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propagación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si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spc="-25" dirty="0">
                <a:latin typeface="Calibri Light"/>
                <a:cs typeface="Calibri Light"/>
              </a:rPr>
              <a:t>el </a:t>
            </a:r>
            <a:r>
              <a:rPr sz="1550" dirty="0">
                <a:latin typeface="Calibri Light"/>
                <a:cs typeface="Calibri Light"/>
              </a:rPr>
              <a:t>revestimiento</a:t>
            </a:r>
            <a:r>
              <a:rPr sz="1550" spc="1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es</a:t>
            </a:r>
            <a:r>
              <a:rPr sz="1550" spc="15" dirty="0">
                <a:latin typeface="Calibri Light"/>
                <a:cs typeface="Calibri Light"/>
              </a:rPr>
              <a:t> </a:t>
            </a:r>
            <a:r>
              <a:rPr sz="1550" spc="-25" dirty="0">
                <a:latin typeface="Calibri Light"/>
                <a:cs typeface="Calibri Light"/>
              </a:rPr>
              <a:t>PE</a:t>
            </a:r>
            <a:endParaRPr sz="155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847" y="1956816"/>
            <a:ext cx="4704588" cy="31259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102" y="802640"/>
            <a:ext cx="6681470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011295"/>
            <a:ext cx="4641215" cy="2599690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795"/>
              </a:spcBef>
            </a:pPr>
            <a:r>
              <a:rPr sz="3050" spc="-50" dirty="0">
                <a:latin typeface="Calibri Light"/>
                <a:cs typeface="Calibri Light"/>
              </a:rPr>
              <a:t>Torre</a:t>
            </a:r>
            <a:r>
              <a:rPr sz="3050" spc="-55" dirty="0">
                <a:latin typeface="Calibri Light"/>
                <a:cs typeface="Calibri Light"/>
              </a:rPr>
              <a:t> </a:t>
            </a:r>
            <a:r>
              <a:rPr sz="3050" dirty="0">
                <a:latin typeface="Calibri Light"/>
                <a:cs typeface="Calibri Light"/>
              </a:rPr>
              <a:t>Ambar</a:t>
            </a:r>
            <a:r>
              <a:rPr sz="3050" spc="-55" dirty="0">
                <a:latin typeface="Calibri Light"/>
                <a:cs typeface="Calibri Light"/>
              </a:rPr>
              <a:t> </a:t>
            </a:r>
            <a:r>
              <a:rPr sz="3050" dirty="0">
                <a:latin typeface="Calibri Light"/>
                <a:cs typeface="Calibri Light"/>
              </a:rPr>
              <a:t>y</a:t>
            </a:r>
            <a:r>
              <a:rPr sz="3050" spc="-30" dirty="0">
                <a:latin typeface="Calibri Light"/>
                <a:cs typeface="Calibri Light"/>
              </a:rPr>
              <a:t> </a:t>
            </a:r>
            <a:r>
              <a:rPr sz="3050" spc="-50" dirty="0">
                <a:latin typeface="Calibri Light"/>
                <a:cs typeface="Calibri Light"/>
              </a:rPr>
              <a:t>Torre </a:t>
            </a:r>
            <a:r>
              <a:rPr sz="3050" spc="-20" dirty="0">
                <a:latin typeface="Calibri Light"/>
                <a:cs typeface="Calibri Light"/>
              </a:rPr>
              <a:t>FBEX</a:t>
            </a:r>
            <a:endParaRPr sz="3050">
              <a:latin typeface="Calibri Light"/>
              <a:cs typeface="Calibri Light"/>
            </a:endParaRPr>
          </a:p>
          <a:p>
            <a:pPr marL="262890" marR="9525" indent="-250825">
              <a:lnSpc>
                <a:spcPct val="100899"/>
              </a:lnSpc>
              <a:spcBef>
                <a:spcPts val="915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Entrevistas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con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los</a:t>
            </a:r>
            <a:r>
              <a:rPr sz="1650" spc="-20" dirty="0">
                <a:latin typeface="Calibri Light"/>
                <a:cs typeface="Calibri Light"/>
              </a:rPr>
              <a:t> bomberos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Madrid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y</a:t>
            </a:r>
            <a:r>
              <a:rPr sz="1650" spc="-1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Valencia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50" dirty="0">
                <a:latin typeface="Calibri Light"/>
                <a:cs typeface="Calibri Light"/>
              </a:rPr>
              <a:t>a </a:t>
            </a:r>
            <a:r>
              <a:rPr sz="1650" spc="-20" dirty="0">
                <a:latin typeface="Calibri Light"/>
                <a:cs typeface="Calibri Light"/>
              </a:rPr>
              <a:t>cargo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la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intervención</a:t>
            </a:r>
            <a:endParaRPr sz="1650">
              <a:latin typeface="Calibri Light"/>
              <a:cs typeface="Calibri Light"/>
            </a:endParaRPr>
          </a:p>
          <a:p>
            <a:pPr marL="262890" marR="5080" indent="-250825">
              <a:lnSpc>
                <a:spcPct val="100899"/>
              </a:lnSpc>
              <a:buFont typeface="Arial MT"/>
              <a:buChar char="•"/>
              <a:tabLst>
                <a:tab pos="262890" algn="l"/>
              </a:tabLst>
            </a:pPr>
            <a:r>
              <a:rPr sz="1650" spc="-10" dirty="0">
                <a:latin typeface="Calibri Light"/>
                <a:cs typeface="Calibri Light"/>
              </a:rPr>
              <a:t>Ensayos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a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pequeña</a:t>
            </a:r>
            <a:r>
              <a:rPr sz="1650" spc="-5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escala: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identificación</a:t>
            </a:r>
            <a:r>
              <a:rPr sz="1650" spc="-5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5" dirty="0">
                <a:latin typeface="Calibri Light"/>
                <a:cs typeface="Calibri Light"/>
              </a:rPr>
              <a:t>los </a:t>
            </a:r>
            <a:r>
              <a:rPr sz="1650" spc="-10" dirty="0">
                <a:latin typeface="Calibri Light"/>
                <a:cs typeface="Calibri Light"/>
              </a:rPr>
              <a:t>materiales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fachada: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panel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5" dirty="0">
                <a:latin typeface="Calibri Light"/>
                <a:cs typeface="Calibri Light"/>
              </a:rPr>
              <a:t>ACM-</a:t>
            </a:r>
            <a:r>
              <a:rPr sz="1650" dirty="0">
                <a:latin typeface="Calibri Light"/>
                <a:cs typeface="Calibri Light"/>
              </a:rPr>
              <a:t>PE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+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Lana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roca</a:t>
            </a:r>
            <a:endParaRPr sz="1650">
              <a:latin typeface="Calibri Light"/>
              <a:cs typeface="Calibri Light"/>
            </a:endParaRPr>
          </a:p>
          <a:p>
            <a:pPr marL="262890" marR="120650" indent="-250825">
              <a:lnSpc>
                <a:spcPct val="100899"/>
              </a:lnSpc>
              <a:buFont typeface="Arial MT"/>
              <a:buChar char="•"/>
              <a:tabLst>
                <a:tab pos="262890" algn="l"/>
              </a:tabLst>
            </a:pPr>
            <a:r>
              <a:rPr sz="1650" spc="-10" dirty="0">
                <a:latin typeface="Calibri Light"/>
                <a:cs typeface="Calibri Light"/>
              </a:rPr>
              <a:t>Aplicación</a:t>
            </a:r>
            <a:r>
              <a:rPr sz="1650" spc="-5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modelo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creado</a:t>
            </a:r>
            <a:r>
              <a:rPr sz="1650" spc="-5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para</a:t>
            </a:r>
            <a:r>
              <a:rPr sz="1650" spc="-5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la</a:t>
            </a:r>
            <a:r>
              <a:rPr sz="1650" spc="-40" dirty="0">
                <a:latin typeface="Calibri Light"/>
                <a:cs typeface="Calibri Light"/>
              </a:rPr>
              <a:t> Torre </a:t>
            </a:r>
            <a:r>
              <a:rPr sz="1650" spc="-10" dirty="0">
                <a:latin typeface="Calibri Light"/>
                <a:cs typeface="Calibri Light"/>
              </a:rPr>
              <a:t>Grenfell </a:t>
            </a:r>
            <a:r>
              <a:rPr sz="1650" dirty="0">
                <a:latin typeface="Calibri Light"/>
                <a:cs typeface="Calibri Light"/>
              </a:rPr>
              <a:t>a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los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Madrid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y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Valencia</a:t>
            </a:r>
            <a:endParaRPr sz="1650">
              <a:latin typeface="Calibri Light"/>
              <a:cs typeface="Calibri Light"/>
            </a:endParaRPr>
          </a:p>
          <a:p>
            <a:pPr marL="262890" indent="-25019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dirty="0">
                <a:latin typeface="Calibri Light"/>
                <a:cs typeface="Calibri Light"/>
              </a:rPr>
              <a:t>Análisis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sensibilidad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y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conclusiones</a:t>
            </a:r>
            <a:endParaRPr sz="165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0187" y="3956202"/>
            <a:ext cx="2970415" cy="151892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23143" y="5550661"/>
            <a:ext cx="28187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Calibri Light"/>
                <a:cs typeface="Calibri Light"/>
              </a:rPr>
              <a:t>Análisis</a:t>
            </a:r>
            <a:r>
              <a:rPr sz="1050" spc="-40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de</a:t>
            </a:r>
            <a:r>
              <a:rPr sz="1050" spc="-2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posibles</a:t>
            </a:r>
            <a:r>
              <a:rPr sz="1050" spc="-30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focos</a:t>
            </a:r>
            <a:r>
              <a:rPr sz="1050" spc="-1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de</a:t>
            </a:r>
            <a:r>
              <a:rPr sz="1050" spc="-30" dirty="0">
                <a:latin typeface="Calibri Light"/>
                <a:cs typeface="Calibri Light"/>
              </a:rPr>
              <a:t> </a:t>
            </a:r>
            <a:r>
              <a:rPr sz="1050" spc="-10" dirty="0">
                <a:latin typeface="Calibri Light"/>
                <a:cs typeface="Calibri Light"/>
              </a:rPr>
              <a:t>incendio</a:t>
            </a:r>
            <a:r>
              <a:rPr sz="1050" spc="-20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–</a:t>
            </a:r>
            <a:r>
              <a:rPr sz="1050" spc="-20" dirty="0">
                <a:latin typeface="Calibri Light"/>
                <a:cs typeface="Calibri Light"/>
              </a:rPr>
              <a:t> </a:t>
            </a:r>
            <a:r>
              <a:rPr sz="1050" spc="-25" dirty="0">
                <a:latin typeface="Calibri Light"/>
                <a:cs typeface="Calibri Light"/>
              </a:rPr>
              <a:t>Torre </a:t>
            </a:r>
            <a:r>
              <a:rPr sz="1050" spc="-10" dirty="0">
                <a:latin typeface="Calibri Light"/>
                <a:cs typeface="Calibri Light"/>
              </a:rPr>
              <a:t>Ámbar</a:t>
            </a:r>
            <a:endParaRPr sz="105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7510" y="3835746"/>
            <a:ext cx="2622157" cy="16120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234311" y="5540755"/>
            <a:ext cx="380872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Calibri Light"/>
                <a:cs typeface="Calibri Light"/>
              </a:rPr>
              <a:t>Análisis</a:t>
            </a:r>
            <a:r>
              <a:rPr sz="1050" spc="-4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del</a:t>
            </a:r>
            <a:r>
              <a:rPr sz="1050" spc="-35" dirty="0">
                <a:latin typeface="Calibri Light"/>
                <a:cs typeface="Calibri Light"/>
              </a:rPr>
              <a:t> </a:t>
            </a:r>
            <a:r>
              <a:rPr sz="1050" spc="-10" dirty="0">
                <a:latin typeface="Calibri Light"/>
                <a:cs typeface="Calibri Light"/>
              </a:rPr>
              <a:t>efecto</a:t>
            </a:r>
            <a:r>
              <a:rPr sz="1050" spc="-1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del</a:t>
            </a:r>
            <a:r>
              <a:rPr sz="1050" spc="-3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viento</a:t>
            </a:r>
            <a:r>
              <a:rPr sz="1050" spc="-2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en</a:t>
            </a:r>
            <a:r>
              <a:rPr sz="1050" spc="-30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la</a:t>
            </a:r>
            <a:r>
              <a:rPr sz="1050" spc="-3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propagación</a:t>
            </a:r>
            <a:r>
              <a:rPr sz="1050" spc="18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–</a:t>
            </a:r>
            <a:r>
              <a:rPr sz="1050" spc="-25" dirty="0">
                <a:latin typeface="Calibri Light"/>
                <a:cs typeface="Calibri Light"/>
              </a:rPr>
              <a:t> Torre</a:t>
            </a:r>
            <a:r>
              <a:rPr sz="1050" spc="-35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FBEX</a:t>
            </a:r>
            <a:r>
              <a:rPr sz="1050" spc="-40" dirty="0">
                <a:latin typeface="Calibri Light"/>
                <a:cs typeface="Calibri Light"/>
              </a:rPr>
              <a:t> </a:t>
            </a:r>
            <a:r>
              <a:rPr sz="1050" spc="-10" dirty="0">
                <a:latin typeface="Calibri Light"/>
                <a:cs typeface="Calibri Light"/>
              </a:rPr>
              <a:t>(Valencia)</a:t>
            </a:r>
            <a:endParaRPr sz="1050">
              <a:latin typeface="Calibri Light"/>
              <a:cs typeface="Calibri Ligh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590444" y="1604537"/>
          <a:ext cx="4537709" cy="2009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3367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5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GRENFELL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5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AMBAR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FBEX</a:t>
                      </a:r>
                      <a:r>
                        <a:rPr sz="850" spc="5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GENERAL</a:t>
                      </a:r>
                      <a:r>
                        <a:rPr sz="850" spc="7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AVILES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Revestimiento</a:t>
                      </a:r>
                      <a:r>
                        <a:rPr sz="850" spc="9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exterior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ACM</a:t>
                      </a:r>
                      <a:r>
                        <a:rPr sz="8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25" dirty="0">
                          <a:latin typeface="Calibri Light"/>
                          <a:cs typeface="Calibri Light"/>
                        </a:rPr>
                        <a:t>PE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50" spc="-10" dirty="0">
                          <a:latin typeface="Calibri Light"/>
                          <a:cs typeface="Calibri Light"/>
                        </a:rPr>
                        <a:t>Aislamiento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50" spc="-25" dirty="0">
                          <a:latin typeface="Calibri Light"/>
                          <a:cs typeface="Calibri Light"/>
                        </a:rPr>
                        <a:t>PIR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Lana</a:t>
                      </a:r>
                      <a:r>
                        <a:rPr sz="8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mineral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Lana</a:t>
                      </a:r>
                      <a:r>
                        <a:rPr sz="8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8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20" dirty="0">
                          <a:latin typeface="Calibri Light"/>
                          <a:cs typeface="Calibri Light"/>
                        </a:rPr>
                        <a:t>roca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Geometría</a:t>
                      </a:r>
                      <a:r>
                        <a:rPr sz="850" spc="9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8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fachada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Plana</a:t>
                      </a:r>
                      <a:r>
                        <a:rPr sz="8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con</a:t>
                      </a:r>
                      <a:r>
                        <a:rPr sz="8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ventanas</a:t>
                      </a:r>
                      <a:r>
                        <a:rPr sz="8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alineadas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377825">
                        <a:lnSpc>
                          <a:spcPct val="102899"/>
                        </a:lnSpc>
                        <a:spcBef>
                          <a:spcPts val="170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Curva,</a:t>
                      </a:r>
                      <a:r>
                        <a:rPr sz="8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con</a:t>
                      </a:r>
                      <a:r>
                        <a:rPr sz="8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grandes</a:t>
                      </a:r>
                      <a:r>
                        <a:rPr sz="850" spc="5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balcones</a:t>
                      </a:r>
                      <a:r>
                        <a:rPr sz="8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y</a:t>
                      </a:r>
                      <a:r>
                        <a:rPr sz="85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ventanas</a:t>
                      </a:r>
                      <a:r>
                        <a:rPr sz="850" spc="5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alineadas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Inicio</a:t>
                      </a:r>
                      <a:r>
                        <a:rPr sz="8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del</a:t>
                      </a:r>
                      <a:r>
                        <a:rPr sz="8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incendio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marR="288290">
                        <a:lnSpc>
                          <a:spcPct val="102899"/>
                        </a:lnSpc>
                        <a:spcBef>
                          <a:spcPts val="170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En</a:t>
                      </a:r>
                      <a:r>
                        <a:rPr sz="8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cocina</a:t>
                      </a:r>
                      <a:r>
                        <a:rPr sz="8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25" dirty="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850" spc="5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planta</a:t>
                      </a:r>
                      <a:r>
                        <a:rPr sz="8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50" dirty="0">
                          <a:latin typeface="Calibri Light"/>
                          <a:cs typeface="Calibri Light"/>
                        </a:rPr>
                        <a:t>4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81280">
                        <a:lnSpc>
                          <a:spcPct val="102899"/>
                        </a:lnSpc>
                        <a:spcBef>
                          <a:spcPts val="170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En</a:t>
                      </a:r>
                      <a:r>
                        <a:rPr sz="8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terraza</a:t>
                      </a:r>
                      <a:r>
                        <a:rPr sz="8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8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ático</a:t>
                      </a:r>
                      <a:r>
                        <a:rPr sz="8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25" dirty="0">
                          <a:latin typeface="Calibri Light"/>
                          <a:cs typeface="Calibri Light"/>
                        </a:rPr>
                        <a:t>(Pl</a:t>
                      </a:r>
                      <a:r>
                        <a:rPr sz="850" spc="5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25" dirty="0">
                          <a:latin typeface="Calibri Light"/>
                          <a:cs typeface="Calibri Light"/>
                        </a:rPr>
                        <a:t>21)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En</a:t>
                      </a:r>
                      <a:r>
                        <a:rPr sz="8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cocina</a:t>
                      </a:r>
                      <a:r>
                        <a:rPr sz="8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8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planta</a:t>
                      </a:r>
                      <a:r>
                        <a:rPr sz="8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50" dirty="0">
                          <a:latin typeface="Calibri Light"/>
                          <a:cs typeface="Calibri Light"/>
                        </a:rPr>
                        <a:t>8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850" spc="-10" dirty="0">
                          <a:latin typeface="Calibri Light"/>
                          <a:cs typeface="Calibri Light"/>
                        </a:rPr>
                        <a:t>Viento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Sin</a:t>
                      </a:r>
                      <a:r>
                        <a:rPr sz="8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influencia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927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 marR="177165">
                        <a:lnSpc>
                          <a:spcPct val="102899"/>
                        </a:lnSpc>
                        <a:spcBef>
                          <a:spcPts val="175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Fuertes</a:t>
                      </a:r>
                      <a:r>
                        <a:rPr sz="8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rachas</a:t>
                      </a:r>
                      <a:r>
                        <a:rPr sz="8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8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viento</a:t>
                      </a:r>
                      <a:r>
                        <a:rPr sz="850" spc="5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sz="8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hasta</a:t>
                      </a:r>
                      <a:r>
                        <a:rPr sz="8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60</a:t>
                      </a:r>
                      <a:r>
                        <a:rPr sz="8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20" dirty="0">
                          <a:latin typeface="Calibri Light"/>
                          <a:cs typeface="Calibri Light"/>
                        </a:rPr>
                        <a:t>km/h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57785" marR="57150">
                        <a:lnSpc>
                          <a:spcPct val="102899"/>
                        </a:lnSpc>
                        <a:spcBef>
                          <a:spcPts val="180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Combustible</a:t>
                      </a:r>
                      <a:r>
                        <a:rPr sz="850" spc="9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exterior</a:t>
                      </a:r>
                      <a:r>
                        <a:rPr sz="850" spc="9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5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850" spc="5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sz="8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fachada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850" spc="-25" dirty="0">
                          <a:latin typeface="Calibri Light"/>
                          <a:cs typeface="Calibri Light"/>
                        </a:rPr>
                        <a:t>No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Solo</a:t>
                      </a:r>
                      <a:r>
                        <a:rPr sz="8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en</a:t>
                      </a:r>
                      <a:r>
                        <a:rPr sz="8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los</a:t>
                      </a:r>
                      <a:r>
                        <a:rPr sz="8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áticos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marR="92075">
                        <a:lnSpc>
                          <a:spcPct val="102899"/>
                        </a:lnSpc>
                        <a:spcBef>
                          <a:spcPts val="180"/>
                        </a:spcBef>
                      </a:pPr>
                      <a:r>
                        <a:rPr sz="850" dirty="0">
                          <a:latin typeface="Calibri Light"/>
                          <a:cs typeface="Calibri Light"/>
                        </a:rPr>
                        <a:t>Toldos,</a:t>
                      </a:r>
                      <a:r>
                        <a:rPr sz="850" spc="8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mobiliario</a:t>
                      </a:r>
                      <a:r>
                        <a:rPr sz="850" spc="9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50" dirty="0">
                          <a:latin typeface="Calibri Light"/>
                          <a:cs typeface="Calibri Light"/>
                        </a:rPr>
                        <a:t>y</a:t>
                      </a:r>
                      <a:r>
                        <a:rPr sz="850" spc="5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objetos</a:t>
                      </a:r>
                      <a:r>
                        <a:rPr sz="8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varios</a:t>
                      </a:r>
                      <a:r>
                        <a:rPr sz="8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dirty="0">
                          <a:latin typeface="Calibri Light"/>
                          <a:cs typeface="Calibri Light"/>
                        </a:rPr>
                        <a:t>en</a:t>
                      </a:r>
                      <a:r>
                        <a:rPr sz="8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850" spc="-10" dirty="0">
                          <a:latin typeface="Calibri Light"/>
                          <a:cs typeface="Calibri Light"/>
                        </a:rPr>
                        <a:t>balcones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31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Conclusiones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54" y="1807717"/>
            <a:ext cx="9084945" cy="352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2890" algn="l"/>
              </a:tabLst>
            </a:pPr>
            <a:r>
              <a:rPr sz="1750" dirty="0">
                <a:latin typeface="Calibri Light"/>
                <a:cs typeface="Calibri Light"/>
              </a:rPr>
              <a:t>Las</a:t>
            </a:r>
            <a:r>
              <a:rPr sz="1750" spc="-20" dirty="0">
                <a:latin typeface="Calibri Light"/>
                <a:cs typeface="Calibri Light"/>
              </a:rPr>
              <a:t> simulaciones</a:t>
            </a:r>
            <a:r>
              <a:rPr sz="1750" spc="-30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permiten</a:t>
            </a:r>
            <a:endParaRPr sz="1750">
              <a:latin typeface="Calibri Light"/>
              <a:cs typeface="Calibri Light"/>
            </a:endParaRPr>
          </a:p>
          <a:p>
            <a:pPr marL="714375" lvl="1" indent="-300990">
              <a:lnSpc>
                <a:spcPct val="100000"/>
              </a:lnSpc>
              <a:spcBef>
                <a:spcPts val="40"/>
              </a:spcBef>
              <a:buFont typeface="Courier New"/>
              <a:buChar char="o"/>
              <a:tabLst>
                <a:tab pos="714375" algn="l"/>
              </a:tabLst>
            </a:pPr>
            <a:r>
              <a:rPr sz="1550" dirty="0">
                <a:latin typeface="Calibri Light"/>
                <a:cs typeface="Calibri Light"/>
              </a:rPr>
              <a:t>comprender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mejor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el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mecanismo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propagación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del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incendio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por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fachada</a:t>
            </a:r>
            <a:endParaRPr sz="1550">
              <a:latin typeface="Calibri Light"/>
              <a:cs typeface="Calibri Light"/>
            </a:endParaRPr>
          </a:p>
          <a:p>
            <a:pPr marL="714375" marR="5080" lvl="1" indent="-300990">
              <a:lnSpc>
                <a:spcPts val="1900"/>
              </a:lnSpc>
              <a:spcBef>
                <a:spcPts val="60"/>
              </a:spcBef>
              <a:buFont typeface="Courier New"/>
              <a:buChar char="o"/>
              <a:tabLst>
                <a:tab pos="714375" algn="l"/>
              </a:tabLst>
            </a:pPr>
            <a:r>
              <a:rPr sz="1550" dirty="0">
                <a:latin typeface="Calibri Light"/>
                <a:cs typeface="Calibri Light"/>
              </a:rPr>
              <a:t>hacer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más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eficientes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los</a:t>
            </a:r>
            <a:r>
              <a:rPr sz="1550" spc="114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procesos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desarrollo</a:t>
            </a:r>
            <a:r>
              <a:rPr sz="1550" spc="114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nuevos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sistemas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114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fachada,</a:t>
            </a:r>
            <a:r>
              <a:rPr sz="1550" spc="110" dirty="0">
                <a:latin typeface="Calibri Light"/>
                <a:cs typeface="Calibri Light"/>
              </a:rPr>
              <a:t>  </a:t>
            </a:r>
            <a:r>
              <a:rPr sz="1550" dirty="0">
                <a:latin typeface="Calibri Light"/>
                <a:cs typeface="Calibri Light"/>
              </a:rPr>
              <a:t>ahorrar</a:t>
            </a:r>
            <a:r>
              <a:rPr sz="1550" spc="12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costes</a:t>
            </a:r>
            <a:r>
              <a:rPr sz="1550" spc="11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114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ensayo </a:t>
            </a:r>
            <a:r>
              <a:rPr sz="1550" dirty="0">
                <a:latin typeface="Calibri Light"/>
                <a:cs typeface="Calibri Light"/>
              </a:rPr>
              <a:t>y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ayudar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en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la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justificación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para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su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uso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fuera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del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campo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aplicación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los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ensayos</a:t>
            </a:r>
            <a:endParaRPr sz="1550">
              <a:latin typeface="Calibri Light"/>
              <a:cs typeface="Calibri Light"/>
            </a:endParaRPr>
          </a:p>
          <a:p>
            <a:pPr marL="714375" marR="5080" lvl="1" indent="-300990">
              <a:lnSpc>
                <a:spcPts val="1889"/>
              </a:lnSpc>
              <a:buFont typeface="Courier New"/>
              <a:buChar char="o"/>
              <a:tabLst>
                <a:tab pos="714375" algn="l"/>
              </a:tabLst>
            </a:pPr>
            <a:r>
              <a:rPr sz="1550" dirty="0">
                <a:latin typeface="Calibri Light"/>
                <a:cs typeface="Calibri Light"/>
              </a:rPr>
              <a:t>justificar</a:t>
            </a:r>
            <a:r>
              <a:rPr sz="1550" spc="1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el</a:t>
            </a:r>
            <a:r>
              <a:rPr sz="1550" spc="12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diseño</a:t>
            </a:r>
            <a:r>
              <a:rPr sz="1550" spc="12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12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fachadas</a:t>
            </a:r>
            <a:r>
              <a:rPr sz="1550" spc="12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en</a:t>
            </a:r>
            <a:r>
              <a:rPr sz="1550" spc="1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edificios:</a:t>
            </a:r>
            <a:r>
              <a:rPr sz="1550" spc="1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análisis</a:t>
            </a:r>
            <a:r>
              <a:rPr sz="1550" spc="1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12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combinaciones</a:t>
            </a:r>
            <a:r>
              <a:rPr sz="1550" spc="114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12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materiales,</a:t>
            </a:r>
            <a:r>
              <a:rPr sz="1550" spc="12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1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geometrías</a:t>
            </a:r>
            <a:r>
              <a:rPr sz="1550" spc="130" dirty="0">
                <a:latin typeface="Calibri Light"/>
                <a:cs typeface="Calibri Light"/>
              </a:rPr>
              <a:t> </a:t>
            </a:r>
            <a:r>
              <a:rPr sz="1550" spc="-25" dirty="0">
                <a:latin typeface="Calibri Light"/>
                <a:cs typeface="Calibri Light"/>
              </a:rPr>
              <a:t>de </a:t>
            </a:r>
            <a:r>
              <a:rPr sz="1550" dirty="0">
                <a:latin typeface="Calibri Light"/>
                <a:cs typeface="Calibri Light"/>
              </a:rPr>
              <a:t>fachada,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deflectores,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barreras,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componentes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externos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(paneles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fotovoltaicos,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vegetación,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etc.)</a:t>
            </a:r>
            <a:endParaRPr sz="1550">
              <a:latin typeface="Calibri Light"/>
              <a:cs typeface="Calibri Light"/>
            </a:endParaRPr>
          </a:p>
          <a:p>
            <a:pPr marL="313055" indent="-300355">
              <a:lnSpc>
                <a:spcPts val="2030"/>
              </a:lnSpc>
              <a:buFont typeface="Arial MT"/>
              <a:buChar char="•"/>
              <a:tabLst>
                <a:tab pos="313055" algn="l"/>
              </a:tabLst>
            </a:pPr>
            <a:r>
              <a:rPr sz="1750" dirty="0">
                <a:latin typeface="Calibri Light"/>
                <a:cs typeface="Calibri Light"/>
              </a:rPr>
              <a:t>El</a:t>
            </a:r>
            <a:r>
              <a:rPr sz="1750" spc="7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modelo</a:t>
            </a:r>
            <a:r>
              <a:rPr sz="1750" spc="8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de</a:t>
            </a:r>
            <a:r>
              <a:rPr sz="1750" spc="8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propagación</a:t>
            </a:r>
            <a:r>
              <a:rPr sz="1750" spc="8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por</a:t>
            </a:r>
            <a:r>
              <a:rPr sz="1750" spc="7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fachada</a:t>
            </a:r>
            <a:r>
              <a:rPr sz="1750" spc="7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para</a:t>
            </a:r>
            <a:r>
              <a:rPr sz="1750" spc="8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la</a:t>
            </a:r>
            <a:r>
              <a:rPr sz="1750" spc="8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torre</a:t>
            </a:r>
            <a:r>
              <a:rPr sz="1750" spc="8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Grenfell</a:t>
            </a:r>
            <a:r>
              <a:rPr sz="1750" spc="8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permitió</a:t>
            </a:r>
            <a:r>
              <a:rPr sz="1750" spc="8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predecir</a:t>
            </a:r>
            <a:r>
              <a:rPr sz="1750" spc="8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que</a:t>
            </a:r>
            <a:r>
              <a:rPr sz="1750" spc="8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en</a:t>
            </a:r>
            <a:r>
              <a:rPr sz="1750" spc="85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presencia</a:t>
            </a:r>
            <a:endParaRPr sz="1750">
              <a:latin typeface="Calibri Light"/>
              <a:cs typeface="Calibri Light"/>
            </a:endParaRPr>
          </a:p>
          <a:p>
            <a:pPr marL="313690" marR="5080">
              <a:lnSpc>
                <a:spcPct val="100000"/>
              </a:lnSpc>
              <a:spcBef>
                <a:spcPts val="5"/>
              </a:spcBef>
            </a:pPr>
            <a:r>
              <a:rPr sz="1750" dirty="0">
                <a:latin typeface="Calibri Light"/>
                <a:cs typeface="Calibri Light"/>
              </a:rPr>
              <a:t>de</a:t>
            </a:r>
            <a:r>
              <a:rPr sz="1750" spc="459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revestimientos</a:t>
            </a:r>
            <a:r>
              <a:rPr sz="1750" spc="45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ACM</a:t>
            </a:r>
            <a:r>
              <a:rPr sz="1750" spc="46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PE,</a:t>
            </a:r>
            <a:r>
              <a:rPr sz="1750" spc="46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el</a:t>
            </a:r>
            <a:r>
              <a:rPr sz="1750" spc="45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material</a:t>
            </a:r>
            <a:r>
              <a:rPr sz="1750" spc="46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de</a:t>
            </a:r>
            <a:r>
              <a:rPr sz="1750" spc="46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aislamiento</a:t>
            </a:r>
            <a:r>
              <a:rPr sz="1750" spc="459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tiene</a:t>
            </a:r>
            <a:r>
              <a:rPr sz="1750" spc="459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escala</a:t>
            </a:r>
            <a:r>
              <a:rPr sz="1750" spc="46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o</a:t>
            </a:r>
            <a:r>
              <a:rPr sz="1750" spc="459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nula</a:t>
            </a:r>
            <a:r>
              <a:rPr sz="1750" spc="45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influencia</a:t>
            </a:r>
            <a:r>
              <a:rPr sz="1750" spc="46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en</a:t>
            </a:r>
            <a:r>
              <a:rPr sz="1750" spc="465" dirty="0">
                <a:latin typeface="Calibri Light"/>
                <a:cs typeface="Calibri Light"/>
              </a:rPr>
              <a:t> </a:t>
            </a:r>
            <a:r>
              <a:rPr sz="1750" spc="-25" dirty="0">
                <a:latin typeface="Calibri Light"/>
                <a:cs typeface="Calibri Light"/>
              </a:rPr>
              <a:t>la </a:t>
            </a:r>
            <a:r>
              <a:rPr sz="1750" spc="-10" dirty="0">
                <a:latin typeface="Calibri Light"/>
                <a:cs typeface="Calibri Light"/>
              </a:rPr>
              <a:t>propagación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del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incendio,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como</a:t>
            </a:r>
            <a:r>
              <a:rPr sz="1750" spc="-2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se</a:t>
            </a:r>
            <a:r>
              <a:rPr sz="1750" spc="-2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vio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en</a:t>
            </a:r>
            <a:r>
              <a:rPr sz="1750" spc="-2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la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spc="-30" dirty="0">
                <a:latin typeface="Calibri Light"/>
                <a:cs typeface="Calibri Light"/>
              </a:rPr>
              <a:t>Torre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Ámbar</a:t>
            </a:r>
            <a:r>
              <a:rPr sz="1750" spc="-3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de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Madrid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o</a:t>
            </a:r>
            <a:r>
              <a:rPr sz="1750" spc="-3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en</a:t>
            </a:r>
            <a:r>
              <a:rPr sz="1750" spc="-2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la</a:t>
            </a:r>
            <a:r>
              <a:rPr sz="1750" spc="-3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de</a:t>
            </a:r>
            <a:r>
              <a:rPr sz="1750" spc="-30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Valencia</a:t>
            </a:r>
            <a:endParaRPr sz="1750">
              <a:latin typeface="Calibri Light"/>
              <a:cs typeface="Calibri Light"/>
            </a:endParaRPr>
          </a:p>
          <a:p>
            <a:pPr marL="313055" indent="-3003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13055" algn="l"/>
              </a:tabLst>
            </a:pPr>
            <a:r>
              <a:rPr sz="1750" dirty="0">
                <a:latin typeface="Calibri Light"/>
                <a:cs typeface="Calibri Light"/>
              </a:rPr>
              <a:t>Es</a:t>
            </a:r>
            <a:r>
              <a:rPr sz="1750" spc="-10" dirty="0">
                <a:latin typeface="Calibri Light"/>
                <a:cs typeface="Calibri Light"/>
              </a:rPr>
              <a:t> </a:t>
            </a:r>
            <a:r>
              <a:rPr sz="1750" spc="-20" dirty="0">
                <a:latin typeface="Calibri Light"/>
                <a:cs typeface="Calibri Light"/>
              </a:rPr>
              <a:t>imprescindible</a:t>
            </a:r>
            <a:r>
              <a:rPr sz="1750" spc="-25" dirty="0">
                <a:latin typeface="Calibri Light"/>
                <a:cs typeface="Calibri Light"/>
              </a:rPr>
              <a:t> que</a:t>
            </a:r>
            <a:endParaRPr sz="1750">
              <a:latin typeface="Calibri Light"/>
              <a:cs typeface="Calibri Light"/>
            </a:endParaRPr>
          </a:p>
          <a:p>
            <a:pPr marL="714375" marR="6350" lvl="1" indent="-300990">
              <a:lnSpc>
                <a:spcPct val="101600"/>
              </a:lnSpc>
              <a:spcBef>
                <a:spcPts val="15"/>
              </a:spcBef>
              <a:buFont typeface="Courier New"/>
              <a:buChar char="o"/>
              <a:tabLst>
                <a:tab pos="714375" algn="l"/>
              </a:tabLst>
            </a:pPr>
            <a:r>
              <a:rPr sz="1550" dirty="0">
                <a:latin typeface="Calibri Light"/>
                <a:cs typeface="Calibri Light"/>
              </a:rPr>
              <a:t>las</a:t>
            </a:r>
            <a:r>
              <a:rPr sz="1550" spc="18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simulaciones</a:t>
            </a:r>
            <a:r>
              <a:rPr sz="1550" spc="18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sean</a:t>
            </a:r>
            <a:r>
              <a:rPr sz="1550" spc="18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realizadas</a:t>
            </a:r>
            <a:r>
              <a:rPr sz="1550" spc="18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por</a:t>
            </a:r>
            <a:r>
              <a:rPr sz="1550" spc="18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personas</a:t>
            </a:r>
            <a:r>
              <a:rPr sz="1550" spc="18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debidamente</a:t>
            </a:r>
            <a:r>
              <a:rPr sz="1550" spc="17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formadas</a:t>
            </a:r>
            <a:r>
              <a:rPr sz="1550" spc="19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y</a:t>
            </a:r>
            <a:r>
              <a:rPr sz="1550" spc="17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con</a:t>
            </a:r>
            <a:r>
              <a:rPr sz="1550" spc="1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conocimiento</a:t>
            </a:r>
            <a:r>
              <a:rPr sz="1550" spc="17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claro</a:t>
            </a:r>
            <a:r>
              <a:rPr sz="1550" spc="18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180" dirty="0">
                <a:latin typeface="Calibri Light"/>
                <a:cs typeface="Calibri Light"/>
              </a:rPr>
              <a:t> </a:t>
            </a:r>
            <a:r>
              <a:rPr sz="1550" spc="-25" dirty="0">
                <a:latin typeface="Calibri Light"/>
                <a:cs typeface="Calibri Light"/>
              </a:rPr>
              <a:t>las </a:t>
            </a:r>
            <a:r>
              <a:rPr sz="1550" dirty="0">
                <a:latin typeface="Calibri Light"/>
                <a:cs typeface="Calibri Light"/>
              </a:rPr>
              <a:t>limitaciones</a:t>
            </a:r>
            <a:r>
              <a:rPr sz="1550" spc="7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los</a:t>
            </a:r>
            <a:r>
              <a:rPr sz="1550" spc="6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modelos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cálculo.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Las</a:t>
            </a:r>
            <a:r>
              <a:rPr sz="1550" spc="6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fachadas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son</a:t>
            </a:r>
            <a:r>
              <a:rPr sz="1550" spc="6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sistemas</a:t>
            </a:r>
            <a:r>
              <a:rPr sz="1550" spc="7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enormemente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complejos</a:t>
            </a:r>
            <a:endParaRPr sz="1550">
              <a:latin typeface="Calibri Light"/>
              <a:cs typeface="Calibri Light"/>
            </a:endParaRPr>
          </a:p>
          <a:p>
            <a:pPr marL="714375" marR="5715" lvl="1" indent="-300990">
              <a:lnSpc>
                <a:spcPct val="101600"/>
              </a:lnSpc>
              <a:spcBef>
                <a:spcPts val="5"/>
              </a:spcBef>
              <a:buFont typeface="Courier New"/>
              <a:buChar char="o"/>
              <a:tabLst>
                <a:tab pos="714375" algn="l"/>
              </a:tabLst>
            </a:pPr>
            <a:r>
              <a:rPr sz="1550" dirty="0">
                <a:latin typeface="Calibri Light"/>
                <a:cs typeface="Calibri Light"/>
              </a:rPr>
              <a:t>se</a:t>
            </a:r>
            <a:r>
              <a:rPr sz="1550" spc="2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utilicen</a:t>
            </a:r>
            <a:r>
              <a:rPr sz="1550" spc="2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datos</a:t>
            </a:r>
            <a:r>
              <a:rPr sz="1550" spc="254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experimentales</a:t>
            </a:r>
            <a:r>
              <a:rPr sz="1550" spc="2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contrastados</a:t>
            </a:r>
            <a:r>
              <a:rPr sz="1550" spc="2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para</a:t>
            </a:r>
            <a:r>
              <a:rPr sz="1550" spc="2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definir</a:t>
            </a:r>
            <a:r>
              <a:rPr sz="1550" spc="2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correctamente</a:t>
            </a:r>
            <a:r>
              <a:rPr sz="1550" spc="2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los</a:t>
            </a:r>
            <a:r>
              <a:rPr sz="1550" spc="2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escenarios</a:t>
            </a:r>
            <a:r>
              <a:rPr sz="1550" spc="254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24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incendio, </a:t>
            </a:r>
            <a:r>
              <a:rPr sz="1550" dirty="0">
                <a:latin typeface="Calibri Light"/>
                <a:cs typeface="Calibri Light"/>
              </a:rPr>
              <a:t>los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materiales,</a:t>
            </a:r>
            <a:r>
              <a:rPr sz="1550" spc="7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las</a:t>
            </a:r>
            <a:r>
              <a:rPr sz="1550" spc="7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condiciones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montaje,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comportamiento</a:t>
            </a:r>
            <a:r>
              <a:rPr sz="1550" spc="6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cavidades,</a:t>
            </a:r>
            <a:r>
              <a:rPr sz="1550" spc="55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pirólisis,…</a:t>
            </a:r>
            <a:endParaRPr sz="15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2511" y="4247641"/>
            <a:ext cx="150685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b="1" dirty="0">
                <a:solidFill>
                  <a:srgbClr val="898989"/>
                </a:solidFill>
                <a:latin typeface="Calibri"/>
                <a:cs typeface="Calibri"/>
              </a:rPr>
              <a:t>Síganos</a:t>
            </a:r>
            <a:r>
              <a:rPr sz="1200" b="1" spc="2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898989"/>
                </a:solidFill>
                <a:latin typeface="Calibri"/>
                <a:cs typeface="Calibri"/>
              </a:rPr>
              <a:t>|</a:t>
            </a:r>
            <a:r>
              <a:rPr sz="1200" b="1" spc="1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898989"/>
                </a:solidFill>
                <a:latin typeface="Calibri"/>
                <a:cs typeface="Calibri"/>
              </a:rPr>
              <a:t>Contáctenos: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126" y="2278633"/>
            <a:ext cx="5481320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dirty="0"/>
              <a:t>GRACIAS</a:t>
            </a:r>
            <a:r>
              <a:rPr sz="3850" spc="-30" dirty="0"/>
              <a:t> </a:t>
            </a:r>
            <a:r>
              <a:rPr sz="3850" dirty="0"/>
              <a:t>POR</a:t>
            </a:r>
            <a:r>
              <a:rPr sz="3850" spc="-20" dirty="0"/>
              <a:t> </a:t>
            </a:r>
            <a:r>
              <a:rPr sz="3850" dirty="0"/>
              <a:t>SU</a:t>
            </a:r>
            <a:r>
              <a:rPr sz="3850" spc="-15" dirty="0"/>
              <a:t> </a:t>
            </a:r>
            <a:r>
              <a:rPr sz="3850" spc="-30" dirty="0"/>
              <a:t>ATENCIÓN</a:t>
            </a:r>
            <a:endParaRPr sz="3850"/>
          </a:p>
        </p:txBody>
      </p:sp>
      <p:sp>
        <p:nvSpPr>
          <p:cNvPr id="4" name="object 4"/>
          <p:cNvSpPr txBox="1"/>
          <p:nvPr/>
        </p:nvSpPr>
        <p:spPr>
          <a:xfrm>
            <a:off x="1508131" y="3388867"/>
            <a:ext cx="2966085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dirty="0">
                <a:latin typeface="Calibri Light"/>
                <a:cs typeface="Calibri Light"/>
              </a:rPr>
              <a:t>¿Alguna</a:t>
            </a:r>
            <a:r>
              <a:rPr sz="3050" spc="-20" dirty="0">
                <a:latin typeface="Calibri Light"/>
                <a:cs typeface="Calibri Light"/>
              </a:rPr>
              <a:t> </a:t>
            </a:r>
            <a:r>
              <a:rPr sz="3050" spc="-10" dirty="0">
                <a:latin typeface="Calibri Light"/>
                <a:cs typeface="Calibri Light"/>
              </a:rPr>
              <a:t>pregunta?</a:t>
            </a:r>
            <a:endParaRPr sz="305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3216" y="4611370"/>
            <a:ext cx="4025900" cy="7670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indent="635" algn="ctr">
              <a:lnSpc>
                <a:spcPct val="91000"/>
              </a:lnSpc>
              <a:spcBef>
                <a:spcPts val="254"/>
              </a:spcBef>
            </a:pPr>
            <a:r>
              <a:rPr sz="1300" spc="-10" dirty="0">
                <a:latin typeface="Calibri Light"/>
                <a:cs typeface="Calibri Light"/>
              </a:rPr>
              <a:t>«Efectis</a:t>
            </a:r>
            <a:r>
              <a:rPr sz="1300" dirty="0">
                <a:latin typeface="Calibri Light"/>
                <a:cs typeface="Calibri Light"/>
              </a:rPr>
              <a:t> es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un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referente</a:t>
            </a:r>
            <a:r>
              <a:rPr sz="1300" spc="-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internacional</a:t>
            </a:r>
            <a:r>
              <a:rPr sz="1300" spc="-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en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el</a:t>
            </a:r>
            <a:r>
              <a:rPr sz="1300" spc="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ámbito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de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spc="-25" dirty="0">
                <a:latin typeface="Calibri Light"/>
                <a:cs typeface="Calibri Light"/>
              </a:rPr>
              <a:t>la </a:t>
            </a:r>
            <a:r>
              <a:rPr sz="1300" dirty="0">
                <a:latin typeface="Calibri Light"/>
                <a:cs typeface="Calibri Light"/>
              </a:rPr>
              <a:t>seguridad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contra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incendios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y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explosiones:</a:t>
            </a:r>
            <a:r>
              <a:rPr sz="1300" spc="-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ensayos de </a:t>
            </a:r>
            <a:r>
              <a:rPr sz="1300" spc="-10" dirty="0">
                <a:latin typeface="Calibri Light"/>
                <a:cs typeface="Calibri Light"/>
              </a:rPr>
              <a:t>fuego, </a:t>
            </a:r>
            <a:r>
              <a:rPr sz="1300" dirty="0">
                <a:latin typeface="Calibri Light"/>
                <a:cs typeface="Calibri Light"/>
              </a:rPr>
              <a:t>humo</a:t>
            </a:r>
            <a:r>
              <a:rPr sz="1300" spc="1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y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explosión,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certificación,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inspección</a:t>
            </a:r>
            <a:r>
              <a:rPr sz="1300" spc="-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y</a:t>
            </a:r>
            <a:r>
              <a:rPr sz="1300" spc="33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diseño prestacional»</a:t>
            </a:r>
            <a:endParaRPr sz="1300" dirty="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0200" y="4695790"/>
            <a:ext cx="182879" cy="17872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1606" y="4707982"/>
            <a:ext cx="174567" cy="1787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3774" y="4737146"/>
            <a:ext cx="178723" cy="1371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63472" y="4708259"/>
            <a:ext cx="195349" cy="14547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403" y="431333"/>
            <a:ext cx="10692771" cy="7156917"/>
            <a:chOff x="1403" y="771905"/>
            <a:chExt cx="10692771" cy="6773737"/>
          </a:xfrm>
        </p:grpSpPr>
        <p:sp>
          <p:nvSpPr>
            <p:cNvPr id="11" name="object 11"/>
            <p:cNvSpPr/>
            <p:nvPr/>
          </p:nvSpPr>
          <p:spPr>
            <a:xfrm>
              <a:off x="5979299" y="771905"/>
              <a:ext cx="4714875" cy="6014720"/>
            </a:xfrm>
            <a:custGeom>
              <a:avLst/>
              <a:gdLst/>
              <a:ahLst/>
              <a:cxnLst/>
              <a:rect l="l" t="t" r="r" b="b"/>
              <a:pathLst>
                <a:path w="4714875" h="6014720">
                  <a:moveTo>
                    <a:pt x="0" y="6014466"/>
                  </a:moveTo>
                  <a:lnTo>
                    <a:pt x="0" y="0"/>
                  </a:lnTo>
                  <a:lnTo>
                    <a:pt x="4714494" y="0"/>
                  </a:lnTo>
                  <a:lnTo>
                    <a:pt x="4714494" y="6014466"/>
                  </a:lnTo>
                  <a:lnTo>
                    <a:pt x="0" y="6014466"/>
                  </a:lnTo>
                  <a:close/>
                </a:path>
              </a:pathLst>
            </a:custGeom>
            <a:ln w="11137">
              <a:solidFill>
                <a:srgbClr val="141B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3" y="6587808"/>
              <a:ext cx="10691621" cy="9578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36125" y="888491"/>
              <a:ext cx="956310" cy="33680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902329" y="3413252"/>
            <a:ext cx="2320290" cy="506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8"/>
              </a:rPr>
              <a:t>mercedes.lago@efectis.com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550" dirty="0">
                <a:solidFill>
                  <a:srgbClr val="071836"/>
                </a:solidFill>
                <a:latin typeface="Calibri"/>
                <a:cs typeface="Calibri"/>
              </a:rPr>
              <a:t>+</a:t>
            </a:r>
            <a:r>
              <a:rPr sz="1550" spc="20" dirty="0">
                <a:solidFill>
                  <a:srgbClr val="071836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071836"/>
                </a:solidFill>
                <a:latin typeface="Calibri"/>
                <a:cs typeface="Calibri"/>
              </a:rPr>
              <a:t>34</a:t>
            </a:r>
            <a:r>
              <a:rPr sz="1550" spc="20" dirty="0">
                <a:solidFill>
                  <a:srgbClr val="071836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071836"/>
                </a:solidFill>
                <a:latin typeface="Calibri"/>
                <a:cs typeface="Calibri"/>
              </a:rPr>
              <a:t>671</a:t>
            </a:r>
            <a:r>
              <a:rPr sz="1550" spc="20" dirty="0">
                <a:solidFill>
                  <a:srgbClr val="071836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071836"/>
                </a:solidFill>
                <a:latin typeface="Calibri"/>
                <a:cs typeface="Calibri"/>
              </a:rPr>
              <a:t>671</a:t>
            </a:r>
            <a:r>
              <a:rPr sz="1550" spc="25" dirty="0">
                <a:solidFill>
                  <a:srgbClr val="071836"/>
                </a:solidFill>
                <a:latin typeface="Calibri"/>
                <a:cs typeface="Calibri"/>
              </a:rPr>
              <a:t> </a:t>
            </a:r>
            <a:r>
              <a:rPr sz="1550" spc="-25" dirty="0">
                <a:solidFill>
                  <a:srgbClr val="071836"/>
                </a:solidFill>
                <a:latin typeface="Calibri"/>
                <a:cs typeface="Calibri"/>
              </a:rPr>
              <a:t>167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102" y="942086"/>
            <a:ext cx="8723630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dirty="0"/>
              <a:t>Las</a:t>
            </a:r>
            <a:r>
              <a:rPr sz="3850" spc="-35" dirty="0"/>
              <a:t> </a:t>
            </a:r>
            <a:r>
              <a:rPr sz="3850" dirty="0"/>
              <a:t>herramientas</a:t>
            </a:r>
            <a:r>
              <a:rPr sz="3850" spc="-35" dirty="0"/>
              <a:t> </a:t>
            </a:r>
            <a:r>
              <a:rPr sz="3850" dirty="0"/>
              <a:t>de</a:t>
            </a:r>
            <a:r>
              <a:rPr sz="3850" spc="-30" dirty="0"/>
              <a:t> </a:t>
            </a:r>
            <a:r>
              <a:rPr sz="3850" dirty="0"/>
              <a:t>simulación</a:t>
            </a:r>
            <a:r>
              <a:rPr sz="3850" spc="-30" dirty="0"/>
              <a:t> </a:t>
            </a:r>
            <a:r>
              <a:rPr sz="3850" dirty="0"/>
              <a:t>del</a:t>
            </a:r>
            <a:r>
              <a:rPr sz="3850" spc="-25" dirty="0"/>
              <a:t> </a:t>
            </a:r>
            <a:r>
              <a:rPr sz="3850" spc="-10" dirty="0"/>
              <a:t>incendio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887102" y="1905253"/>
            <a:ext cx="9075420" cy="34321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62890" marR="5080" indent="-250825">
              <a:lnSpc>
                <a:spcPct val="102899"/>
              </a:lnSpc>
              <a:spcBef>
                <a:spcPts val="85"/>
              </a:spcBef>
              <a:buFont typeface="Arial MT"/>
              <a:buChar char="•"/>
              <a:tabLst>
                <a:tab pos="262890" algn="l"/>
              </a:tabLst>
            </a:pPr>
            <a:r>
              <a:rPr sz="1450" dirty="0">
                <a:latin typeface="Calibri Light"/>
                <a:cs typeface="Calibri Light"/>
              </a:rPr>
              <a:t>Las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herramientas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simulación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del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incendio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junto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con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los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ensayos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fuego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y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los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datos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estadísticos,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son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medios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spc="-25" dirty="0">
                <a:latin typeface="Calibri Light"/>
                <a:cs typeface="Calibri Light"/>
              </a:rPr>
              <a:t>con </a:t>
            </a:r>
            <a:r>
              <a:rPr sz="1450" dirty="0">
                <a:latin typeface="Calibri Light"/>
                <a:cs typeface="Calibri Light"/>
              </a:rPr>
              <a:t>los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que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cuenta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la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Ingeniería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Seguridad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contra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Incendios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para</a:t>
            </a:r>
            <a:r>
              <a:rPr sz="1450" spc="5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definir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y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justificar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estrategias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protección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contra </a:t>
            </a:r>
            <a:r>
              <a:rPr sz="1450" dirty="0">
                <a:latin typeface="Calibri Light"/>
                <a:cs typeface="Calibri Light"/>
              </a:rPr>
              <a:t>incendios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adaptadas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al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riesgo</a:t>
            </a:r>
            <a:r>
              <a:rPr sz="1450" spc="5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real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los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edificios</a:t>
            </a:r>
            <a:endParaRPr sz="1450" dirty="0">
              <a:latin typeface="Calibri Light"/>
              <a:cs typeface="Calibri Light"/>
            </a:endParaRPr>
          </a:p>
          <a:p>
            <a:pPr marL="262890" indent="-25019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262890" algn="l"/>
              </a:tabLst>
            </a:pPr>
            <a:r>
              <a:rPr sz="1450" dirty="0">
                <a:latin typeface="Calibri Light"/>
                <a:cs typeface="Calibri Light"/>
              </a:rPr>
              <a:t>En</a:t>
            </a:r>
            <a:r>
              <a:rPr sz="1450" spc="-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el caso</a:t>
            </a:r>
            <a:r>
              <a:rPr sz="1450" spc="-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 las</a:t>
            </a:r>
            <a:r>
              <a:rPr sz="1450" spc="-1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fachadas</a:t>
            </a:r>
            <a:r>
              <a:rPr sz="1450" spc="-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ayudan</a:t>
            </a:r>
            <a:r>
              <a:rPr sz="1450" spc="-25" dirty="0">
                <a:latin typeface="Calibri Light"/>
                <a:cs typeface="Calibri Light"/>
              </a:rPr>
              <a:t> a:</a:t>
            </a:r>
            <a:endParaRPr sz="1450" dirty="0">
              <a:latin typeface="Calibri Light"/>
              <a:cs typeface="Calibri Light"/>
            </a:endParaRPr>
          </a:p>
          <a:p>
            <a:pPr marL="664210" marR="172085" lvl="1" indent="-250825">
              <a:lnSpc>
                <a:spcPct val="102800"/>
              </a:lnSpc>
              <a:buFont typeface="Courier New"/>
              <a:buChar char="o"/>
              <a:tabLst>
                <a:tab pos="664210" algn="l"/>
              </a:tabLst>
            </a:pPr>
            <a:r>
              <a:rPr sz="1450" dirty="0">
                <a:latin typeface="Calibri Light"/>
                <a:cs typeface="Calibri Light"/>
              </a:rPr>
              <a:t>Determinar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las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acciones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térmicas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que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les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pueden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afectar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las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fachadas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en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caso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incendio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y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comprender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spc="-25" dirty="0">
                <a:latin typeface="Calibri Light"/>
                <a:cs typeface="Calibri Light"/>
              </a:rPr>
              <a:t>el </a:t>
            </a:r>
            <a:r>
              <a:rPr sz="1450" dirty="0">
                <a:latin typeface="Calibri Light"/>
                <a:cs typeface="Calibri Light"/>
              </a:rPr>
              <a:t>mecanismo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5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propagación</a:t>
            </a:r>
            <a:r>
              <a:rPr sz="1450" spc="10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en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el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interior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5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la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fachada</a:t>
            </a:r>
            <a:endParaRPr sz="1450" dirty="0">
              <a:latin typeface="Calibri Light"/>
              <a:cs typeface="Calibri Light"/>
            </a:endParaRPr>
          </a:p>
          <a:p>
            <a:pPr marL="664210" lvl="1" indent="-250825">
              <a:lnSpc>
                <a:spcPct val="100000"/>
              </a:lnSpc>
              <a:spcBef>
                <a:spcPts val="45"/>
              </a:spcBef>
              <a:buFont typeface="Courier New"/>
              <a:buChar char="o"/>
              <a:tabLst>
                <a:tab pos="664210" algn="l"/>
              </a:tabLst>
            </a:pPr>
            <a:r>
              <a:rPr sz="1450" dirty="0">
                <a:latin typeface="Calibri Light"/>
                <a:cs typeface="Calibri Light"/>
              </a:rPr>
              <a:t>Diseñar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nuevos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sistemas</a:t>
            </a:r>
            <a:r>
              <a:rPr sz="1450" spc="10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fachada</a:t>
            </a:r>
            <a:endParaRPr sz="1450" dirty="0">
              <a:latin typeface="Calibri Light"/>
              <a:cs typeface="Calibri Light"/>
            </a:endParaRPr>
          </a:p>
          <a:p>
            <a:pPr marL="664210" lvl="1" indent="-250825">
              <a:lnSpc>
                <a:spcPct val="100000"/>
              </a:lnSpc>
              <a:spcBef>
                <a:spcPts val="50"/>
              </a:spcBef>
              <a:buFont typeface="Courier New"/>
              <a:buChar char="o"/>
              <a:tabLst>
                <a:tab pos="664210" algn="l"/>
              </a:tabLst>
            </a:pPr>
            <a:r>
              <a:rPr sz="1450" dirty="0">
                <a:latin typeface="Calibri Light"/>
                <a:cs typeface="Calibri Light"/>
              </a:rPr>
              <a:t>Diseñar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ensayos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fachada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gran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escala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adaptados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las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condiciones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específicas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un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proyecto</a:t>
            </a:r>
            <a:endParaRPr sz="1450" dirty="0">
              <a:latin typeface="Calibri Light"/>
              <a:cs typeface="Calibri Light"/>
            </a:endParaRPr>
          </a:p>
          <a:p>
            <a:pPr marL="664210" lvl="1" indent="-250825">
              <a:lnSpc>
                <a:spcPct val="100000"/>
              </a:lnSpc>
              <a:spcBef>
                <a:spcPts val="45"/>
              </a:spcBef>
              <a:buFont typeface="Courier New"/>
              <a:buChar char="o"/>
              <a:tabLst>
                <a:tab pos="664210" algn="l"/>
              </a:tabLst>
            </a:pPr>
            <a:r>
              <a:rPr sz="1450" dirty="0">
                <a:latin typeface="Calibri Light"/>
                <a:cs typeface="Calibri Light"/>
              </a:rPr>
              <a:t>Evaluar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el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efecto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detalles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arquitectónicos,</a:t>
            </a:r>
            <a:r>
              <a:rPr sz="1450" spc="10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barreras,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vegetación,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pantallas,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spc="-20" dirty="0">
                <a:latin typeface="Calibri Light"/>
                <a:cs typeface="Calibri Light"/>
              </a:rPr>
              <a:t>etc.</a:t>
            </a:r>
            <a:endParaRPr sz="1450" dirty="0">
              <a:latin typeface="Calibri Light"/>
              <a:cs typeface="Calibri Light"/>
            </a:endParaRPr>
          </a:p>
          <a:p>
            <a:pPr marL="664210" lvl="1" indent="-250825">
              <a:lnSpc>
                <a:spcPct val="100000"/>
              </a:lnSpc>
              <a:spcBef>
                <a:spcPts val="50"/>
              </a:spcBef>
              <a:buFont typeface="Courier New"/>
              <a:buChar char="o"/>
              <a:tabLst>
                <a:tab pos="664210" algn="l"/>
              </a:tabLst>
            </a:pPr>
            <a:r>
              <a:rPr sz="1450" dirty="0">
                <a:latin typeface="Calibri Light"/>
                <a:cs typeface="Calibri Light"/>
              </a:rPr>
              <a:t>Extender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el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campo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aplicación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derivado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los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resultados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6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un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ensayo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media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o</a:t>
            </a:r>
            <a:r>
              <a:rPr sz="1450" spc="5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gran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escala</a:t>
            </a:r>
            <a:endParaRPr sz="1450" dirty="0">
              <a:latin typeface="Calibri Light"/>
              <a:cs typeface="Calibri Light"/>
            </a:endParaRPr>
          </a:p>
          <a:p>
            <a:pPr marL="664210" lvl="1" indent="-250825">
              <a:lnSpc>
                <a:spcPct val="100000"/>
              </a:lnSpc>
              <a:spcBef>
                <a:spcPts val="50"/>
              </a:spcBef>
              <a:buFont typeface="Courier New"/>
              <a:buChar char="o"/>
              <a:tabLst>
                <a:tab pos="664210" algn="l"/>
              </a:tabLst>
            </a:pPr>
            <a:r>
              <a:rPr sz="1450" dirty="0">
                <a:latin typeface="Calibri Light"/>
                <a:cs typeface="Calibri Light"/>
              </a:rPr>
              <a:t>Reconstruir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y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entender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lo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acontecido</a:t>
            </a:r>
            <a:r>
              <a:rPr sz="1450" spc="10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en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siniestros:</a:t>
            </a:r>
            <a:r>
              <a:rPr sz="1450" spc="10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lecciones</a:t>
            </a:r>
            <a:r>
              <a:rPr sz="1450" spc="10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aprendidas,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¿y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spc="-20" dirty="0">
                <a:latin typeface="Calibri Light"/>
                <a:cs typeface="Calibri Light"/>
              </a:rPr>
              <a:t>si…?</a:t>
            </a:r>
            <a:endParaRPr sz="1450" dirty="0">
              <a:latin typeface="Calibri Light"/>
              <a:cs typeface="Calibri Light"/>
            </a:endParaRPr>
          </a:p>
          <a:p>
            <a:pPr marL="262890" indent="-250190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262890" algn="l"/>
              </a:tabLst>
            </a:pPr>
            <a:r>
              <a:rPr sz="1450" dirty="0">
                <a:latin typeface="Calibri Light"/>
                <a:cs typeface="Calibri Light"/>
              </a:rPr>
              <a:t>Deben</a:t>
            </a:r>
            <a:r>
              <a:rPr sz="1450" spc="-2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-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estar</a:t>
            </a:r>
            <a:r>
              <a:rPr sz="1450" spc="-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validadas</a:t>
            </a:r>
            <a:r>
              <a:rPr sz="1450" spc="-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para</a:t>
            </a:r>
            <a:r>
              <a:rPr sz="1450" spc="-1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cada</a:t>
            </a:r>
            <a:r>
              <a:rPr sz="1450" spc="-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caso</a:t>
            </a:r>
            <a:r>
              <a:rPr sz="1450" spc="-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-5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estudio</a:t>
            </a:r>
            <a:endParaRPr sz="1450" dirty="0">
              <a:latin typeface="Calibri Light"/>
              <a:cs typeface="Calibri Light"/>
            </a:endParaRPr>
          </a:p>
          <a:p>
            <a:pPr marL="664210" lvl="1" indent="-250825">
              <a:lnSpc>
                <a:spcPct val="100000"/>
              </a:lnSpc>
              <a:spcBef>
                <a:spcPts val="50"/>
              </a:spcBef>
              <a:buFont typeface="Courier New"/>
              <a:buChar char="o"/>
              <a:tabLst>
                <a:tab pos="664210" algn="l"/>
              </a:tabLst>
            </a:pPr>
            <a:r>
              <a:rPr sz="1450" dirty="0">
                <a:latin typeface="Calibri Light"/>
                <a:cs typeface="Calibri Light"/>
              </a:rPr>
              <a:t>Limitaciones</a:t>
            </a:r>
            <a:r>
              <a:rPr sz="1450" spc="10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del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modelo</a:t>
            </a:r>
            <a:r>
              <a:rPr sz="1450" spc="10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conocidas</a:t>
            </a:r>
            <a:r>
              <a:rPr sz="1450" spc="11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y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documentadas</a:t>
            </a:r>
            <a:endParaRPr sz="1450" dirty="0">
              <a:latin typeface="Calibri Light"/>
              <a:cs typeface="Calibri Light"/>
            </a:endParaRPr>
          </a:p>
          <a:p>
            <a:pPr marL="664210" marR="98425" lvl="1" indent="-250825">
              <a:lnSpc>
                <a:spcPct val="102800"/>
              </a:lnSpc>
              <a:buFont typeface="Courier New"/>
              <a:buChar char="o"/>
              <a:tabLst>
                <a:tab pos="664210" algn="l"/>
              </a:tabLst>
            </a:pPr>
            <a:r>
              <a:rPr sz="1450" dirty="0">
                <a:latin typeface="Calibri Light"/>
                <a:cs typeface="Calibri Light"/>
              </a:rPr>
              <a:t>Usuarios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con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la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formación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adecuada</a:t>
            </a:r>
            <a:r>
              <a:rPr sz="1450" spc="8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y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con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acceso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a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datos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experimentales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para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definir</a:t>
            </a:r>
            <a:r>
              <a:rPr sz="1450" spc="7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correctamente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spc="-25" dirty="0">
                <a:latin typeface="Calibri Light"/>
                <a:cs typeface="Calibri Light"/>
              </a:rPr>
              <a:t>los </a:t>
            </a:r>
            <a:r>
              <a:rPr sz="1450" dirty="0">
                <a:latin typeface="Calibri Light"/>
                <a:cs typeface="Calibri Light"/>
              </a:rPr>
              <a:t>escenarios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incendio,</a:t>
            </a:r>
            <a:r>
              <a:rPr sz="1450" spc="85" dirty="0">
                <a:latin typeface="Calibri Light"/>
                <a:cs typeface="Calibri Light"/>
              </a:rPr>
              <a:t>  </a:t>
            </a:r>
            <a:r>
              <a:rPr sz="1450" dirty="0">
                <a:latin typeface="Calibri Light"/>
                <a:cs typeface="Calibri Light"/>
              </a:rPr>
              <a:t>los</a:t>
            </a:r>
            <a:r>
              <a:rPr sz="1450" spc="9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materiales,</a:t>
            </a:r>
            <a:r>
              <a:rPr sz="1450" spc="6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las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condiciones</a:t>
            </a:r>
            <a:r>
              <a:rPr sz="1450" spc="10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montaje,</a:t>
            </a:r>
            <a:r>
              <a:rPr sz="1450" spc="80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comportamiento</a:t>
            </a:r>
            <a:r>
              <a:rPr sz="1450" spc="10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de</a:t>
            </a:r>
            <a:r>
              <a:rPr sz="1450" spc="75" dirty="0">
                <a:latin typeface="Calibri Light"/>
                <a:cs typeface="Calibri Light"/>
              </a:rPr>
              <a:t> </a:t>
            </a:r>
            <a:r>
              <a:rPr sz="1450" dirty="0">
                <a:latin typeface="Calibri Light"/>
                <a:cs typeface="Calibri Light"/>
              </a:rPr>
              <a:t>cavidades,</a:t>
            </a:r>
            <a:r>
              <a:rPr sz="1450" spc="90" dirty="0">
                <a:latin typeface="Calibri Light"/>
                <a:cs typeface="Calibri Light"/>
              </a:rPr>
              <a:t> </a:t>
            </a:r>
            <a:r>
              <a:rPr sz="1450" spc="-10" dirty="0">
                <a:latin typeface="Calibri Light"/>
                <a:cs typeface="Calibri Light"/>
              </a:rPr>
              <a:t>pirólisis,…</a:t>
            </a:r>
            <a:endParaRPr sz="145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102" y="1013714"/>
            <a:ext cx="8783320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Ejemplo</a:t>
            </a:r>
            <a:r>
              <a:rPr spc="-4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40" dirty="0"/>
              <a:t> </a:t>
            </a:r>
            <a:r>
              <a:rPr dirty="0"/>
              <a:t>Diseño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un</a:t>
            </a:r>
            <a:r>
              <a:rPr spc="-40" dirty="0"/>
              <a:t> </a:t>
            </a:r>
            <a:r>
              <a:rPr dirty="0"/>
              <a:t>nuevo</a:t>
            </a:r>
            <a:r>
              <a:rPr spc="-50" dirty="0"/>
              <a:t> </a:t>
            </a:r>
            <a:r>
              <a:rPr dirty="0"/>
              <a:t>sistema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10" dirty="0"/>
              <a:t>fachada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102" y="1904491"/>
            <a:ext cx="7640955" cy="746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62890" algn="l"/>
              </a:tabLst>
            </a:pPr>
            <a:r>
              <a:rPr sz="1550" dirty="0">
                <a:latin typeface="Calibri Light"/>
                <a:cs typeface="Calibri Light"/>
              </a:rPr>
              <a:t>Diseño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inicial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con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revestimiento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madera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18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mm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y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barrera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cortafuego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a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2</a:t>
            </a:r>
            <a:r>
              <a:rPr sz="1550" spc="3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spc="-20" dirty="0">
                <a:latin typeface="Calibri Light"/>
                <a:cs typeface="Calibri Light"/>
              </a:rPr>
              <a:t>alto</a:t>
            </a:r>
            <a:endParaRPr sz="1550">
              <a:latin typeface="Calibri Light"/>
              <a:cs typeface="Calibri Light"/>
            </a:endParaRPr>
          </a:p>
          <a:p>
            <a:pPr marL="262890" indent="-25019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262890" algn="l"/>
              </a:tabLst>
            </a:pPr>
            <a:r>
              <a:rPr sz="1550" dirty="0">
                <a:latin typeface="Calibri Light"/>
                <a:cs typeface="Calibri Light"/>
              </a:rPr>
              <a:t>Calibración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del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modelo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combustión</a:t>
            </a:r>
            <a:r>
              <a:rPr sz="1550" spc="5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vs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ensayos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1SO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3785-</a:t>
            </a:r>
            <a:r>
              <a:rPr sz="1550" spc="-50" dirty="0">
                <a:latin typeface="Calibri Light"/>
                <a:cs typeface="Calibri Light"/>
              </a:rPr>
              <a:t>1</a:t>
            </a:r>
            <a:endParaRPr sz="1550">
              <a:latin typeface="Calibri Light"/>
              <a:cs typeface="Calibri Light"/>
            </a:endParaRPr>
          </a:p>
          <a:p>
            <a:pPr marL="262890" indent="-250190">
              <a:lnSpc>
                <a:spcPct val="100000"/>
              </a:lnSpc>
              <a:spcBef>
                <a:spcPts val="30"/>
              </a:spcBef>
              <a:buFont typeface="Arial MT"/>
              <a:buChar char="•"/>
              <a:tabLst>
                <a:tab pos="262890" algn="l"/>
              </a:tabLst>
            </a:pPr>
            <a:r>
              <a:rPr sz="1550" dirty="0">
                <a:latin typeface="Calibri Light"/>
                <a:cs typeface="Calibri Light"/>
              </a:rPr>
              <a:t>Validación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del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modelo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para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extrapolar:</a:t>
            </a:r>
            <a:r>
              <a:rPr sz="1550" spc="45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diferentes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barreas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y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diferentes</a:t>
            </a:r>
            <a:r>
              <a:rPr sz="1550" spc="4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espesores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dirty="0">
                <a:latin typeface="Calibri Light"/>
                <a:cs typeface="Calibri Light"/>
              </a:rPr>
              <a:t>de</a:t>
            </a:r>
            <a:r>
              <a:rPr sz="1550" spc="30" dirty="0">
                <a:latin typeface="Calibri Light"/>
                <a:cs typeface="Calibri Light"/>
              </a:rPr>
              <a:t> </a:t>
            </a:r>
            <a:r>
              <a:rPr sz="1550" spc="-10" dirty="0">
                <a:latin typeface="Calibri Light"/>
                <a:cs typeface="Calibri Light"/>
              </a:rPr>
              <a:t>madera</a:t>
            </a:r>
            <a:endParaRPr sz="155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4633" y="2760217"/>
            <a:ext cx="3130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Calibri Light"/>
                <a:cs typeface="Calibri Light"/>
              </a:rPr>
              <a:t>210</a:t>
            </a:r>
            <a:r>
              <a:rPr sz="1050" spc="-5" dirty="0">
                <a:latin typeface="Calibri Light"/>
                <a:cs typeface="Calibri Light"/>
              </a:rPr>
              <a:t> </a:t>
            </a:r>
            <a:r>
              <a:rPr sz="1050" spc="-50" dirty="0">
                <a:latin typeface="Calibri Light"/>
                <a:cs typeface="Calibri Light"/>
              </a:rPr>
              <a:t>s</a:t>
            </a:r>
            <a:endParaRPr sz="1050">
              <a:latin typeface="Calibri Light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50911" y="2902458"/>
            <a:ext cx="3846195" cy="2528570"/>
            <a:chOff x="1350911" y="2902458"/>
            <a:chExt cx="3846195" cy="25285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0911" y="3035808"/>
              <a:ext cx="1138427" cy="212369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2477" y="3065526"/>
              <a:ext cx="1136141" cy="2124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1407" y="2902458"/>
              <a:ext cx="1009649" cy="25115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6313" y="2923031"/>
              <a:ext cx="1010411" cy="250774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576959" y="2794511"/>
            <a:ext cx="411416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8975" algn="l"/>
                <a:tab pos="3813810" algn="l"/>
              </a:tabLst>
            </a:pPr>
            <a:r>
              <a:rPr sz="1575" baseline="2645" dirty="0">
                <a:latin typeface="Calibri Light"/>
                <a:cs typeface="Calibri Light"/>
              </a:rPr>
              <a:t>300</a:t>
            </a:r>
            <a:r>
              <a:rPr sz="1575" spc="-7" baseline="2645" dirty="0">
                <a:latin typeface="Calibri Light"/>
                <a:cs typeface="Calibri Light"/>
              </a:rPr>
              <a:t> </a:t>
            </a:r>
            <a:r>
              <a:rPr sz="1575" spc="-75" baseline="2645" dirty="0">
                <a:latin typeface="Calibri Light"/>
                <a:cs typeface="Calibri Light"/>
              </a:rPr>
              <a:t>s</a:t>
            </a:r>
            <a:r>
              <a:rPr sz="1575" baseline="2645" dirty="0">
                <a:latin typeface="Calibri Light"/>
                <a:cs typeface="Calibri Light"/>
              </a:rPr>
              <a:t>	440</a:t>
            </a:r>
            <a:r>
              <a:rPr sz="1575" spc="-7" baseline="2645" dirty="0">
                <a:latin typeface="Calibri Light"/>
                <a:cs typeface="Calibri Light"/>
              </a:rPr>
              <a:t> </a:t>
            </a:r>
            <a:r>
              <a:rPr sz="1575" spc="-75" baseline="2645" dirty="0">
                <a:latin typeface="Calibri Light"/>
                <a:cs typeface="Calibri Light"/>
              </a:rPr>
              <a:t>s</a:t>
            </a:r>
            <a:r>
              <a:rPr sz="1575" baseline="2645" dirty="0">
                <a:latin typeface="Calibri Light"/>
                <a:cs typeface="Calibri Light"/>
              </a:rPr>
              <a:t>	</a:t>
            </a:r>
            <a:r>
              <a:rPr sz="1050" dirty="0">
                <a:latin typeface="Calibri Light"/>
                <a:cs typeface="Calibri Light"/>
              </a:rPr>
              <a:t>525</a:t>
            </a:r>
            <a:r>
              <a:rPr sz="1050" spc="-5" dirty="0">
                <a:latin typeface="Calibri Light"/>
                <a:cs typeface="Calibri Light"/>
              </a:rPr>
              <a:t> </a:t>
            </a:r>
            <a:r>
              <a:rPr sz="1050" spc="-50" dirty="0">
                <a:latin typeface="Calibri Light"/>
                <a:cs typeface="Calibri Light"/>
              </a:rPr>
              <a:t>s</a:t>
            </a:r>
            <a:endParaRPr sz="105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92153" y="2918460"/>
            <a:ext cx="3962400" cy="2491740"/>
            <a:chOff x="5192153" y="2918460"/>
            <a:chExt cx="3962400" cy="24917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2153" y="3060953"/>
              <a:ext cx="1133094" cy="21427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4186" y="3016757"/>
              <a:ext cx="1132332" cy="21419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9131" y="2918460"/>
              <a:ext cx="1080516" cy="24917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74025" y="3016757"/>
              <a:ext cx="1080516" cy="22075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102" y="1013714"/>
            <a:ext cx="7289800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Ejemplo</a:t>
            </a:r>
            <a:r>
              <a:rPr spc="-5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dirty="0"/>
              <a:t>uso:</a:t>
            </a:r>
            <a:r>
              <a:rPr spc="-40" dirty="0"/>
              <a:t> </a:t>
            </a:r>
            <a:r>
              <a:rPr dirty="0"/>
              <a:t>Diseño</a:t>
            </a:r>
            <a:r>
              <a:rPr spc="-4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ensayos</a:t>
            </a:r>
            <a:r>
              <a:rPr spc="-4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10" dirty="0"/>
              <a:t>fachada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102" y="1807717"/>
            <a:ext cx="776478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2890" algn="l"/>
              </a:tabLst>
            </a:pPr>
            <a:r>
              <a:rPr sz="1750" spc="-20" dirty="0">
                <a:latin typeface="Calibri Light"/>
                <a:cs typeface="Calibri Light"/>
              </a:rPr>
              <a:t>Objetivo</a:t>
            </a:r>
            <a:r>
              <a:rPr sz="1750" spc="-6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del</a:t>
            </a:r>
            <a:r>
              <a:rPr sz="1750" spc="-30" dirty="0">
                <a:latin typeface="Calibri Light"/>
                <a:cs typeface="Calibri Light"/>
              </a:rPr>
              <a:t> </a:t>
            </a:r>
            <a:r>
              <a:rPr sz="1750" spc="-20" dirty="0">
                <a:latin typeface="Calibri Light"/>
                <a:cs typeface="Calibri Light"/>
              </a:rPr>
              <a:t>ensayo: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evaluar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y</a:t>
            </a:r>
            <a:r>
              <a:rPr sz="1750" spc="-45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justificar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los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spc="-20" dirty="0">
                <a:latin typeface="Calibri Light"/>
                <a:cs typeface="Calibri Light"/>
              </a:rPr>
              <a:t>deflectores</a:t>
            </a:r>
            <a:r>
              <a:rPr sz="1750" spc="-4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de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llama</a:t>
            </a:r>
            <a:r>
              <a:rPr sz="1750" spc="-4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en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un</a:t>
            </a:r>
            <a:r>
              <a:rPr sz="1750" spc="-45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proyecto</a:t>
            </a:r>
            <a:endParaRPr sz="1750">
              <a:latin typeface="Calibri Light"/>
              <a:cs typeface="Calibri Light"/>
            </a:endParaRPr>
          </a:p>
          <a:p>
            <a:pPr marL="262890" indent="-250190">
              <a:lnSpc>
                <a:spcPct val="100000"/>
              </a:lnSpc>
              <a:buFont typeface="Arial MT"/>
              <a:buChar char="•"/>
              <a:tabLst>
                <a:tab pos="262890" algn="l"/>
              </a:tabLst>
            </a:pPr>
            <a:r>
              <a:rPr sz="1750" dirty="0">
                <a:latin typeface="Calibri Light"/>
                <a:cs typeface="Calibri Light"/>
              </a:rPr>
              <a:t>Las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simulaciones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permitieron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determinar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el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tamaño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mínimo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de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la</a:t>
            </a:r>
            <a:r>
              <a:rPr sz="1750" spc="-6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muestra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a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ensayar</a:t>
            </a:r>
            <a:endParaRPr sz="175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747" y="2506979"/>
            <a:ext cx="3952646" cy="28003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14405" y="5325871"/>
            <a:ext cx="15309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 Light"/>
                <a:cs typeface="Calibri Light"/>
              </a:rPr>
              <a:t>Lusail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Towers </a:t>
            </a:r>
            <a:r>
              <a:rPr sz="1400" spc="-10" dirty="0">
                <a:latin typeface="Calibri Light"/>
                <a:cs typeface="Calibri Light"/>
              </a:rPr>
              <a:t>(Dubai)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85829" y="2555554"/>
            <a:ext cx="3042920" cy="3239135"/>
            <a:chOff x="4885829" y="2555554"/>
            <a:chExt cx="3042920" cy="32391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5547" y="2555554"/>
              <a:ext cx="1942261" cy="12872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6053" y="3823716"/>
              <a:ext cx="226733" cy="19705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5829" y="3987546"/>
              <a:ext cx="1042606" cy="17106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7593" y="3956303"/>
              <a:ext cx="1121155" cy="165049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17905" y="2675858"/>
            <a:ext cx="3025901" cy="81029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315583" y="3621278"/>
            <a:ext cx="3162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Calibri Light"/>
                <a:cs typeface="Calibri Light"/>
              </a:rPr>
              <a:t>T</a:t>
            </a:r>
            <a:r>
              <a:rPr sz="1050" spc="-15" dirty="0">
                <a:latin typeface="Calibri Light"/>
                <a:cs typeface="Calibri Light"/>
              </a:rPr>
              <a:t> </a:t>
            </a:r>
            <a:r>
              <a:rPr sz="1050" spc="-20" dirty="0">
                <a:latin typeface="Calibri Light"/>
                <a:cs typeface="Calibri Light"/>
              </a:rPr>
              <a:t>[°C]</a:t>
            </a:r>
            <a:endParaRPr sz="1050">
              <a:latin typeface="Calibri Light"/>
              <a:cs typeface="Calibri Ligh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95360" y="3940302"/>
            <a:ext cx="1066850" cy="163372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35148" y="3771900"/>
            <a:ext cx="214464" cy="178917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030095" y="5620004"/>
            <a:ext cx="54610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latin typeface="Calibri Light"/>
                <a:cs typeface="Calibri Light"/>
              </a:rPr>
              <a:t>Radiación</a:t>
            </a:r>
            <a:endParaRPr sz="105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35157" y="5620004"/>
            <a:ext cx="1710689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latin typeface="Calibri Light"/>
                <a:cs typeface="Calibri Light"/>
              </a:rPr>
              <a:t>Patrón</a:t>
            </a:r>
            <a:r>
              <a:rPr sz="1050" spc="-20" dirty="0">
                <a:latin typeface="Calibri Light"/>
                <a:cs typeface="Calibri Light"/>
              </a:rPr>
              <a:t> </a:t>
            </a:r>
            <a:r>
              <a:rPr sz="1050" dirty="0">
                <a:latin typeface="Calibri Light"/>
                <a:cs typeface="Calibri Light"/>
              </a:rPr>
              <a:t>y</a:t>
            </a:r>
            <a:r>
              <a:rPr sz="1050" spc="-35" dirty="0">
                <a:latin typeface="Calibri Light"/>
                <a:cs typeface="Calibri Light"/>
              </a:rPr>
              <a:t> </a:t>
            </a:r>
            <a:r>
              <a:rPr sz="1050" spc="-10" dirty="0">
                <a:latin typeface="Calibri Light"/>
                <a:cs typeface="Calibri Light"/>
              </a:rPr>
              <a:t>temperatura </a:t>
            </a:r>
            <a:r>
              <a:rPr sz="1050" dirty="0">
                <a:latin typeface="Calibri Light"/>
                <a:cs typeface="Calibri Light"/>
              </a:rPr>
              <a:t>de</a:t>
            </a:r>
            <a:r>
              <a:rPr sz="1050" spc="-30" dirty="0">
                <a:latin typeface="Calibri Light"/>
                <a:cs typeface="Calibri Light"/>
              </a:rPr>
              <a:t> </a:t>
            </a:r>
            <a:r>
              <a:rPr sz="1050" spc="-10" dirty="0">
                <a:latin typeface="Calibri Light"/>
                <a:cs typeface="Calibri Light"/>
              </a:rPr>
              <a:t>llamas</a:t>
            </a:r>
            <a:endParaRPr sz="10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102" y="1013714"/>
            <a:ext cx="8641080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dirty="0"/>
              <a:t>uso:</a:t>
            </a:r>
            <a:r>
              <a:rPr spc="-30" dirty="0"/>
              <a:t> </a:t>
            </a:r>
            <a:r>
              <a:rPr dirty="0"/>
              <a:t>Análisis</a:t>
            </a:r>
            <a:r>
              <a:rPr spc="-3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componentes</a:t>
            </a:r>
            <a:r>
              <a:rPr spc="-5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la</a:t>
            </a:r>
            <a:r>
              <a:rPr spc="-30" dirty="0"/>
              <a:t> </a:t>
            </a:r>
            <a:r>
              <a:rPr spc="-10" dirty="0"/>
              <a:t>fachada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102" y="1807717"/>
            <a:ext cx="430403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2890" algn="l"/>
              </a:tabLst>
            </a:pPr>
            <a:r>
              <a:rPr sz="1750" spc="-20" dirty="0">
                <a:latin typeface="Calibri Light"/>
                <a:cs typeface="Calibri Light"/>
              </a:rPr>
              <a:t>Ensayo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a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gran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escala</a:t>
            </a:r>
            <a:r>
              <a:rPr sz="1750" spc="-4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LEPIR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2</a:t>
            </a:r>
            <a:r>
              <a:rPr sz="1750" spc="-35" dirty="0">
                <a:latin typeface="Calibri Light"/>
                <a:cs typeface="Calibri Light"/>
              </a:rPr>
              <a:t> </a:t>
            </a:r>
            <a:r>
              <a:rPr sz="1750" spc="-20" dirty="0">
                <a:latin typeface="Calibri Light"/>
                <a:cs typeface="Calibri Light"/>
              </a:rPr>
              <a:t>(Francia,</a:t>
            </a:r>
            <a:r>
              <a:rPr sz="1750" spc="-40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Bélgica)</a:t>
            </a:r>
            <a:endParaRPr sz="175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141" y="2172808"/>
            <a:ext cx="3683060" cy="25645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9902" y="4591143"/>
            <a:ext cx="282892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009" marR="22860" indent="-448945">
              <a:lnSpc>
                <a:spcPct val="107100"/>
              </a:lnSpc>
              <a:spcBef>
                <a:spcPts val="100"/>
              </a:spcBef>
            </a:pPr>
            <a:r>
              <a:rPr sz="1400" dirty="0">
                <a:latin typeface="Calibri Light"/>
                <a:cs typeface="Calibri Light"/>
              </a:rPr>
              <a:t>Perfiles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de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T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para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diferentes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posiciones </a:t>
            </a:r>
            <a:r>
              <a:rPr sz="1400" dirty="0">
                <a:latin typeface="Calibri Light"/>
                <a:cs typeface="Calibri Light"/>
              </a:rPr>
              <a:t>de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una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ventana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en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la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fachada:</a:t>
            </a:r>
            <a:endParaRPr sz="1400">
              <a:latin typeface="Calibri Light"/>
              <a:cs typeface="Calibri Light"/>
            </a:endParaRPr>
          </a:p>
          <a:p>
            <a:pPr marL="422275" marR="5080" indent="-177800">
              <a:lnSpc>
                <a:spcPct val="107100"/>
              </a:lnSpc>
              <a:spcBef>
                <a:spcPts val="5"/>
              </a:spcBef>
            </a:pPr>
            <a:r>
              <a:rPr sz="1400" dirty="0">
                <a:latin typeface="Calibri Light"/>
                <a:cs typeface="Calibri Light"/>
              </a:rPr>
              <a:t>enrasada</a:t>
            </a:r>
            <a:r>
              <a:rPr sz="1400" spc="-20" dirty="0">
                <a:latin typeface="Calibri Light"/>
                <a:cs typeface="Calibri Light"/>
              </a:rPr>
              <a:t> exterior,</a:t>
            </a:r>
            <a:r>
              <a:rPr sz="1400" spc="-4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enrasada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interior, centrada,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en</a:t>
            </a:r>
            <a:r>
              <a:rPr sz="1400" spc="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aplique </a:t>
            </a:r>
            <a:r>
              <a:rPr sz="1400" spc="-10" dirty="0">
                <a:latin typeface="Calibri Light"/>
                <a:cs typeface="Calibri Light"/>
              </a:rPr>
              <a:t>exterior,…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5927" y="2293619"/>
            <a:ext cx="3483102" cy="21986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54602" y="4422752"/>
            <a:ext cx="2815590" cy="8578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1960880" algn="l"/>
              </a:tabLst>
            </a:pPr>
            <a:r>
              <a:rPr sz="1400" dirty="0">
                <a:latin typeface="Calibri Light"/>
                <a:cs typeface="Calibri Light"/>
              </a:rPr>
              <a:t>200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mm</a:t>
            </a:r>
            <a:r>
              <a:rPr sz="1400" dirty="0">
                <a:latin typeface="Calibri Light"/>
                <a:cs typeface="Calibri Light"/>
              </a:rPr>
              <a:t>	400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mm</a:t>
            </a:r>
            <a:endParaRPr sz="1400">
              <a:latin typeface="Calibri Light"/>
              <a:cs typeface="Calibri Light"/>
            </a:endParaRPr>
          </a:p>
          <a:p>
            <a:pPr marL="493395" marR="5080" indent="-480059">
              <a:lnSpc>
                <a:spcPct val="107100"/>
              </a:lnSpc>
              <a:spcBef>
                <a:spcPts val="575"/>
              </a:spcBef>
            </a:pPr>
            <a:r>
              <a:rPr sz="1400" dirty="0">
                <a:latin typeface="Calibri Light"/>
                <a:cs typeface="Calibri Light"/>
              </a:rPr>
              <a:t>Perfiles</a:t>
            </a:r>
            <a:r>
              <a:rPr sz="1400" spc="-4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de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radiación</a:t>
            </a:r>
            <a:r>
              <a:rPr sz="1400" spc="-4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en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la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fachada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para </a:t>
            </a:r>
            <a:r>
              <a:rPr sz="1400" spc="-10" dirty="0">
                <a:latin typeface="Calibri Light"/>
                <a:cs typeface="Calibri Light"/>
              </a:rPr>
              <a:t>diferentes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espesores</a:t>
            </a:r>
            <a:r>
              <a:rPr sz="1400" spc="-2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de</a:t>
            </a:r>
            <a:r>
              <a:rPr sz="1400" spc="-10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SATE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6669" y="2631948"/>
            <a:ext cx="2594610" cy="17617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102" y="1013714"/>
            <a:ext cx="8640445" cy="4940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Ejemplo</a:t>
            </a:r>
            <a:r>
              <a:rPr spc="-40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dirty="0"/>
              <a:t>uso:</a:t>
            </a:r>
            <a:r>
              <a:rPr spc="-30" dirty="0"/>
              <a:t> </a:t>
            </a:r>
            <a:r>
              <a:rPr dirty="0"/>
              <a:t>Análisis</a:t>
            </a:r>
            <a:r>
              <a:rPr spc="-3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componentes</a:t>
            </a:r>
            <a:r>
              <a:rPr spc="-45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dirty="0"/>
              <a:t>la</a:t>
            </a:r>
            <a:r>
              <a:rPr spc="-30" dirty="0"/>
              <a:t> </a:t>
            </a:r>
            <a:r>
              <a:rPr spc="-10" dirty="0"/>
              <a:t>fachada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102" y="1807717"/>
            <a:ext cx="780034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62890" algn="l"/>
              </a:tabLst>
            </a:pPr>
            <a:r>
              <a:rPr sz="1750" dirty="0">
                <a:latin typeface="Calibri Light"/>
                <a:cs typeface="Calibri Light"/>
              </a:rPr>
              <a:t>Análisis</a:t>
            </a:r>
            <a:r>
              <a:rPr sz="1750" spc="-65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del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spc="-20" dirty="0">
                <a:latin typeface="Calibri Light"/>
                <a:cs typeface="Calibri Light"/>
              </a:rPr>
              <a:t>efecto</a:t>
            </a:r>
            <a:r>
              <a:rPr sz="1750" spc="-7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del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incendio</a:t>
            </a:r>
            <a:r>
              <a:rPr sz="1750" spc="-60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elementos</a:t>
            </a:r>
            <a:r>
              <a:rPr sz="1750" spc="-70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externos:</a:t>
            </a:r>
            <a:r>
              <a:rPr sz="1750" spc="-70" dirty="0">
                <a:latin typeface="Calibri Light"/>
                <a:cs typeface="Calibri Light"/>
              </a:rPr>
              <a:t> </a:t>
            </a:r>
            <a:r>
              <a:rPr sz="1750" dirty="0">
                <a:latin typeface="Calibri Light"/>
                <a:cs typeface="Calibri Light"/>
              </a:rPr>
              <a:t>paneles</a:t>
            </a:r>
            <a:r>
              <a:rPr sz="1750" spc="-50" dirty="0">
                <a:latin typeface="Calibri Light"/>
                <a:cs typeface="Calibri Light"/>
              </a:rPr>
              <a:t> </a:t>
            </a:r>
            <a:r>
              <a:rPr sz="1750" spc="-25" dirty="0">
                <a:latin typeface="Calibri Light"/>
                <a:cs typeface="Calibri Light"/>
              </a:rPr>
              <a:t>fotovoltaicos,</a:t>
            </a:r>
            <a:r>
              <a:rPr sz="1750" spc="-75" dirty="0">
                <a:latin typeface="Calibri Light"/>
                <a:cs typeface="Calibri Light"/>
              </a:rPr>
              <a:t> </a:t>
            </a:r>
            <a:r>
              <a:rPr sz="1750" spc="-10" dirty="0">
                <a:latin typeface="Calibri Light"/>
                <a:cs typeface="Calibri Light"/>
              </a:rPr>
              <a:t>vegetación</a:t>
            </a:r>
            <a:endParaRPr sz="175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769" y="2596895"/>
            <a:ext cx="4391660" cy="2329815"/>
            <a:chOff x="214769" y="2596895"/>
            <a:chExt cx="4391660" cy="23298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769" y="2650235"/>
              <a:ext cx="2840735" cy="19537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9305" y="2596895"/>
              <a:ext cx="1626870" cy="232943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82885" y="4712461"/>
            <a:ext cx="17862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 Light"/>
                <a:cs typeface="Calibri Light"/>
              </a:rPr>
              <a:t>Palacio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de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Justicia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(París)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2771" y="2271522"/>
            <a:ext cx="1701545" cy="32567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58695" y="5553709"/>
            <a:ext cx="7670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dirty="0">
                <a:latin typeface="Calibri"/>
                <a:cs typeface="Calibri"/>
              </a:rPr>
              <a:t>The</a:t>
            </a:r>
            <a:r>
              <a:rPr sz="600" spc="5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Link</a:t>
            </a:r>
            <a:r>
              <a:rPr sz="600" spc="2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©</a:t>
            </a:r>
            <a:r>
              <a:rPr sz="600" spc="3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PCA-</a:t>
            </a:r>
            <a:r>
              <a:rPr sz="600" spc="-10" dirty="0">
                <a:latin typeface="Calibri"/>
                <a:cs typeface="Calibri"/>
              </a:rPr>
              <a:t>Stream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07225" y="3913632"/>
            <a:ext cx="2720860" cy="16215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1676" y="2281427"/>
            <a:ext cx="3434789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9109710" cy="35801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dirty="0">
                <a:latin typeface="Calibri Light"/>
                <a:cs typeface="Calibri Light"/>
              </a:rPr>
              <a:t>Análisis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5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la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información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disponible</a:t>
            </a:r>
            <a:r>
              <a:rPr sz="1650" spc="-5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  <a:p>
            <a:pPr marL="713105" lvl="1" indent="-29972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713105" algn="l"/>
              </a:tabLst>
            </a:pPr>
            <a:r>
              <a:rPr sz="1650" dirty="0">
                <a:latin typeface="Calibri Light"/>
                <a:cs typeface="Calibri Light"/>
              </a:rPr>
              <a:t>Recuperación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datos</a:t>
            </a:r>
            <a:r>
              <a:rPr sz="1650" spc="-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construcción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observación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1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  <a:p>
            <a:pPr marL="713105" lvl="1" indent="-299720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713105" algn="l"/>
              </a:tabLst>
            </a:pPr>
            <a:r>
              <a:rPr sz="1650" dirty="0">
                <a:latin typeface="Calibri Light"/>
                <a:cs typeface="Calibri Light"/>
              </a:rPr>
              <a:t>Estimaciones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propagación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horizontal</a:t>
            </a:r>
            <a:r>
              <a:rPr sz="1650" spc="-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y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vertical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y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demás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hipótesis</a:t>
            </a:r>
            <a:endParaRPr sz="1650">
              <a:latin typeface="Calibri Light"/>
              <a:cs typeface="Calibri Light"/>
            </a:endParaRPr>
          </a:p>
          <a:p>
            <a:pPr marL="262890" indent="-25019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10" dirty="0">
                <a:latin typeface="Calibri Light"/>
                <a:cs typeface="Calibri Light"/>
              </a:rPr>
              <a:t>Reconstrucción</a:t>
            </a:r>
            <a:endParaRPr sz="1650">
              <a:latin typeface="Calibri Light"/>
              <a:cs typeface="Calibri Light"/>
            </a:endParaRPr>
          </a:p>
          <a:p>
            <a:pPr marL="713105" lvl="1" indent="-29972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713105" algn="l"/>
              </a:tabLst>
            </a:pPr>
            <a:r>
              <a:rPr sz="1650" dirty="0">
                <a:latin typeface="Calibri Light"/>
                <a:cs typeface="Calibri Light"/>
              </a:rPr>
              <a:t>Ensayos</a:t>
            </a:r>
            <a:r>
              <a:rPr sz="1650" spc="-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fachada</a:t>
            </a:r>
            <a:r>
              <a:rPr sz="1650" spc="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a</a:t>
            </a:r>
            <a:r>
              <a:rPr sz="1650" spc="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media</a:t>
            </a:r>
            <a:r>
              <a:rPr sz="1650" spc="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escala</a:t>
            </a:r>
            <a:r>
              <a:rPr sz="1650" spc="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(ISO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3785-1)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Definición</a:t>
            </a:r>
            <a:r>
              <a:rPr sz="1650" spc="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 de</a:t>
            </a:r>
            <a:r>
              <a:rPr sz="1650" spc="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cálculo</a:t>
            </a:r>
            <a:r>
              <a:rPr sz="1650" spc="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computacional</a:t>
            </a:r>
            <a:endParaRPr sz="1650">
              <a:latin typeface="Calibri Light"/>
              <a:cs typeface="Calibri Light"/>
            </a:endParaRPr>
          </a:p>
          <a:p>
            <a:pPr marL="712470" lvl="1" indent="-299720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413384" algn="l"/>
                <a:tab pos="712470" algn="l"/>
              </a:tabLst>
            </a:pPr>
            <a:r>
              <a:rPr sz="1650" dirty="0">
                <a:latin typeface="Calibri Light"/>
                <a:cs typeface="Calibri Light"/>
              </a:rPr>
              <a:t>Ensayos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fachada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a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gran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escala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(BS</a:t>
            </a:r>
            <a:r>
              <a:rPr sz="1650" spc="-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8414)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Validación</a:t>
            </a:r>
            <a:r>
              <a:rPr sz="1650" spc="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los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parámetros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y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escalado del</a:t>
            </a:r>
            <a:r>
              <a:rPr sz="1650" spc="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modelo</a:t>
            </a:r>
            <a:endParaRPr sz="1650">
              <a:latin typeface="Calibri Light"/>
              <a:cs typeface="Calibri Light"/>
            </a:endParaRPr>
          </a:p>
          <a:p>
            <a:pPr marL="713105" lvl="1" indent="-299720">
              <a:lnSpc>
                <a:spcPct val="100000"/>
              </a:lnSpc>
              <a:spcBef>
                <a:spcPts val="25"/>
              </a:spcBef>
              <a:buFont typeface="Courier New"/>
              <a:buChar char="o"/>
              <a:tabLst>
                <a:tab pos="713105" algn="l"/>
              </a:tabLst>
            </a:pPr>
            <a:r>
              <a:rPr sz="1650" dirty="0">
                <a:latin typeface="Calibri Light"/>
                <a:cs typeface="Calibri Light"/>
              </a:rPr>
              <a:t>Simulación</a:t>
            </a:r>
            <a:r>
              <a:rPr sz="1650" spc="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local:</a:t>
            </a:r>
            <a:r>
              <a:rPr sz="1650" spc="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apartamento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origen/singularidades</a:t>
            </a:r>
            <a:r>
              <a:rPr sz="1650" spc="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fachada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–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ventanas,</a:t>
            </a:r>
            <a:r>
              <a:rPr sz="1650" spc="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barrera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cortafuego,..</a:t>
            </a:r>
            <a:endParaRPr sz="1650">
              <a:latin typeface="Calibri Light"/>
              <a:cs typeface="Calibri Light"/>
            </a:endParaRPr>
          </a:p>
          <a:p>
            <a:pPr marL="262890" indent="-25019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10" dirty="0">
                <a:latin typeface="Calibri Light"/>
                <a:cs typeface="Calibri Light"/>
              </a:rPr>
              <a:t>Simulación</a:t>
            </a:r>
            <a:r>
              <a:rPr sz="1650" spc="-5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global: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escala</a:t>
            </a:r>
            <a:r>
              <a:rPr sz="1650" spc="-55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torre</a:t>
            </a:r>
            <a:endParaRPr sz="1650">
              <a:latin typeface="Calibri Light"/>
              <a:cs typeface="Calibri Light"/>
            </a:endParaRPr>
          </a:p>
          <a:p>
            <a:pPr marL="713105" lvl="1" indent="-299720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713105" algn="l"/>
              </a:tabLst>
            </a:pPr>
            <a:r>
              <a:rPr sz="1650" dirty="0">
                <a:latin typeface="Calibri Light"/>
                <a:cs typeface="Calibri Light"/>
              </a:rPr>
              <a:t>Análisis</a:t>
            </a:r>
            <a:r>
              <a:rPr sz="1650" spc="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1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hipótesis</a:t>
            </a:r>
            <a:endParaRPr sz="1650">
              <a:latin typeface="Calibri Light"/>
              <a:cs typeface="Calibri Light"/>
            </a:endParaRPr>
          </a:p>
          <a:p>
            <a:pPr marL="713105" lvl="1" indent="-29972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713105" algn="l"/>
              </a:tabLst>
            </a:pPr>
            <a:r>
              <a:rPr sz="1650" spc="-10" dirty="0">
                <a:latin typeface="Calibri Light"/>
                <a:cs typeface="Calibri Light"/>
              </a:rPr>
              <a:t>Efectos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las barreras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cortafuegos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en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las</a:t>
            </a:r>
            <a:r>
              <a:rPr sz="1650" spc="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cámaras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ventiladas</a:t>
            </a:r>
            <a:endParaRPr sz="1650">
              <a:latin typeface="Calibri Light"/>
              <a:cs typeface="Calibri Light"/>
            </a:endParaRPr>
          </a:p>
          <a:p>
            <a:pPr marL="713105" lvl="1" indent="-299720">
              <a:lnSpc>
                <a:spcPct val="100000"/>
              </a:lnSpc>
              <a:spcBef>
                <a:spcPts val="15"/>
              </a:spcBef>
              <a:buFont typeface="Courier New"/>
              <a:buChar char="o"/>
              <a:tabLst>
                <a:tab pos="713105" algn="l"/>
              </a:tabLst>
            </a:pPr>
            <a:r>
              <a:rPr sz="1650" dirty="0">
                <a:latin typeface="Calibri Light"/>
                <a:cs typeface="Calibri Light"/>
              </a:rPr>
              <a:t>Sustitución</a:t>
            </a:r>
            <a:r>
              <a:rPr sz="1650" spc="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 revestimiento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composite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 aluminio</a:t>
            </a:r>
            <a:r>
              <a:rPr sz="1650" spc="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ACM-</a:t>
            </a:r>
            <a:r>
              <a:rPr sz="1650" spc="-25" dirty="0">
                <a:latin typeface="Calibri Light"/>
                <a:cs typeface="Calibri Light"/>
              </a:rPr>
              <a:t>PE</a:t>
            </a:r>
            <a:endParaRPr sz="1650">
              <a:latin typeface="Calibri Light"/>
              <a:cs typeface="Calibri Light"/>
            </a:endParaRPr>
          </a:p>
          <a:p>
            <a:pPr marL="713105" lvl="1" indent="-29972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713105" algn="l"/>
              </a:tabLst>
            </a:pPr>
            <a:r>
              <a:rPr sz="1650" dirty="0">
                <a:latin typeface="Calibri Light"/>
                <a:cs typeface="Calibri Light"/>
              </a:rPr>
              <a:t>Sustitución</a:t>
            </a:r>
            <a:r>
              <a:rPr sz="1650" spc="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material de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aislamiento</a:t>
            </a:r>
            <a:r>
              <a:rPr sz="1650" spc="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térmico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spc="-25" dirty="0">
                <a:latin typeface="Calibri Light"/>
                <a:cs typeface="Calibri Light"/>
              </a:rPr>
              <a:t>PIR</a:t>
            </a:r>
            <a:endParaRPr sz="1650">
              <a:latin typeface="Calibri Light"/>
              <a:cs typeface="Calibri Light"/>
            </a:endParaRPr>
          </a:p>
          <a:p>
            <a:pPr marL="713105" lvl="1" indent="-29972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713105" algn="l"/>
              </a:tabLst>
            </a:pPr>
            <a:r>
              <a:rPr sz="1650" dirty="0">
                <a:latin typeface="Calibri Light"/>
                <a:cs typeface="Calibri Light"/>
              </a:rPr>
              <a:t>Interacciones</a:t>
            </a:r>
            <a:r>
              <a:rPr sz="1650" spc="-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entre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fachada</a:t>
            </a:r>
            <a:r>
              <a:rPr sz="1650" spc="-1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y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apartamentos</a:t>
            </a:r>
            <a:endParaRPr sz="1650">
              <a:latin typeface="Calibri Light"/>
              <a:cs typeface="Calibri Light"/>
            </a:endParaRPr>
          </a:p>
          <a:p>
            <a:pPr marL="713105" lvl="1" indent="-299720">
              <a:lnSpc>
                <a:spcPct val="100000"/>
              </a:lnSpc>
              <a:spcBef>
                <a:spcPts val="20"/>
              </a:spcBef>
              <a:buFont typeface="Courier New"/>
              <a:buChar char="o"/>
              <a:tabLst>
                <a:tab pos="713105" algn="l"/>
              </a:tabLst>
            </a:pPr>
            <a:r>
              <a:rPr sz="1650" dirty="0">
                <a:latin typeface="Calibri Light"/>
                <a:cs typeface="Calibri Light"/>
              </a:rPr>
              <a:t>Propagación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humo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en</a:t>
            </a:r>
            <a:r>
              <a:rPr sz="1650" spc="-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el</a:t>
            </a:r>
            <a:r>
              <a:rPr sz="1650" spc="-2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interior</a:t>
            </a:r>
            <a:r>
              <a:rPr sz="1650" spc="-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1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la</a:t>
            </a:r>
            <a:r>
              <a:rPr sz="1650" spc="-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torre</a:t>
            </a:r>
            <a:endParaRPr sz="16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515"/>
              </a:spcBef>
            </a:pPr>
            <a:r>
              <a:rPr dirty="0"/>
              <a:t>Ejemplo</a:t>
            </a:r>
            <a:r>
              <a:rPr spc="-3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uso:</a:t>
            </a:r>
            <a:r>
              <a:rPr spc="-35" dirty="0"/>
              <a:t> </a:t>
            </a:r>
            <a:r>
              <a:rPr spc="-10" dirty="0"/>
              <a:t>Investigación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siniestros </a:t>
            </a:r>
            <a:r>
              <a:rPr dirty="0"/>
              <a:t>La</a:t>
            </a:r>
            <a:r>
              <a:rPr spc="-50" dirty="0"/>
              <a:t> Torre</a:t>
            </a:r>
            <a:r>
              <a:rPr spc="-55" dirty="0"/>
              <a:t> </a:t>
            </a:r>
            <a:r>
              <a:rPr spc="-10" dirty="0"/>
              <a:t>Grenfell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3376" y="1807717"/>
            <a:ext cx="7353934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50190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262890" algn="l"/>
              </a:tabLst>
            </a:pPr>
            <a:r>
              <a:rPr sz="1650" spc="-20" dirty="0">
                <a:latin typeface="Calibri Light"/>
                <a:cs typeface="Calibri Light"/>
              </a:rPr>
              <a:t>Recuperación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datos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-&gt;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20" dirty="0">
                <a:latin typeface="Calibri Light"/>
                <a:cs typeface="Calibri Light"/>
              </a:rPr>
              <a:t>construcción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un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modelo</a:t>
            </a:r>
            <a:r>
              <a:rPr sz="1650" spc="-3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</a:t>
            </a:r>
            <a:r>
              <a:rPr sz="1650" spc="-4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observación</a:t>
            </a:r>
            <a:r>
              <a:rPr sz="1650" spc="-4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3D</a:t>
            </a:r>
            <a:r>
              <a:rPr sz="1650" spc="-25" dirty="0">
                <a:latin typeface="Calibri Light"/>
                <a:cs typeface="Calibri Light"/>
              </a:rPr>
              <a:t> </a:t>
            </a:r>
            <a:r>
              <a:rPr sz="1650" dirty="0">
                <a:latin typeface="Calibri Light"/>
                <a:cs typeface="Calibri Light"/>
              </a:rPr>
              <a:t>del</a:t>
            </a:r>
            <a:r>
              <a:rPr sz="1650" spc="-30" dirty="0">
                <a:latin typeface="Calibri Light"/>
                <a:cs typeface="Calibri Light"/>
              </a:rPr>
              <a:t> </a:t>
            </a:r>
            <a:r>
              <a:rPr sz="1650" spc="-10" dirty="0">
                <a:latin typeface="Calibri Light"/>
                <a:cs typeface="Calibri Light"/>
              </a:rPr>
              <a:t>incendio</a:t>
            </a:r>
            <a:endParaRPr sz="165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0283" y="2359914"/>
            <a:ext cx="1724405" cy="28392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35181" y="2425445"/>
            <a:ext cx="1024890" cy="1524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60"/>
              </a:spcBef>
            </a:pPr>
            <a:r>
              <a:rPr sz="800" spc="-20" dirty="0">
                <a:latin typeface="Calibri"/>
                <a:cs typeface="Calibri"/>
              </a:rPr>
              <a:t>Fachada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Norte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1573" y="2630423"/>
            <a:ext cx="2148839" cy="27889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91061" y="5529326"/>
            <a:ext cx="878205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100"/>
              </a:spcBef>
            </a:pPr>
            <a:r>
              <a:rPr sz="600" dirty="0">
                <a:latin typeface="Calibri Light"/>
                <a:cs typeface="Calibri Light"/>
              </a:rPr>
              <a:t>Barbara</a:t>
            </a:r>
            <a:r>
              <a:rPr sz="600" spc="-5" dirty="0">
                <a:latin typeface="Calibri Light"/>
                <a:cs typeface="Calibri Light"/>
              </a:rPr>
              <a:t> </a:t>
            </a:r>
            <a:r>
              <a:rPr sz="600" dirty="0">
                <a:latin typeface="Calibri Light"/>
                <a:cs typeface="Calibri Light"/>
              </a:rPr>
              <a:t>Lane</a:t>
            </a:r>
            <a:r>
              <a:rPr sz="600" spc="10" dirty="0">
                <a:latin typeface="Calibri Light"/>
                <a:cs typeface="Calibri Light"/>
              </a:rPr>
              <a:t> </a:t>
            </a:r>
            <a:r>
              <a:rPr sz="600" dirty="0">
                <a:latin typeface="Calibri Light"/>
                <a:cs typeface="Calibri Light"/>
              </a:rPr>
              <a:t>report</a:t>
            </a:r>
            <a:r>
              <a:rPr sz="600" spc="5" dirty="0">
                <a:latin typeface="Calibri Light"/>
                <a:cs typeface="Calibri Light"/>
              </a:rPr>
              <a:t> </a:t>
            </a:r>
            <a:r>
              <a:rPr sz="600" dirty="0">
                <a:latin typeface="Calibri Light"/>
                <a:cs typeface="Calibri Light"/>
              </a:rPr>
              <a:t>vol</a:t>
            </a:r>
            <a:r>
              <a:rPr sz="600" spc="5" dirty="0">
                <a:latin typeface="Calibri Light"/>
                <a:cs typeface="Calibri Light"/>
              </a:rPr>
              <a:t> </a:t>
            </a:r>
            <a:r>
              <a:rPr sz="600" spc="-25" dirty="0">
                <a:latin typeface="Calibri Light"/>
                <a:cs typeface="Calibri Light"/>
              </a:rPr>
              <a:t>5.</a:t>
            </a:r>
            <a:r>
              <a:rPr sz="600" spc="500" dirty="0">
                <a:latin typeface="Calibri Light"/>
                <a:cs typeface="Calibri Light"/>
              </a:rPr>
              <a:t> </a:t>
            </a:r>
            <a:r>
              <a:rPr sz="600" dirty="0">
                <a:latin typeface="Calibri Light"/>
                <a:cs typeface="Calibri Light"/>
              </a:rPr>
              <a:t>Figure 5.19.</a:t>
            </a:r>
            <a:r>
              <a:rPr sz="600" spc="5" dirty="0">
                <a:latin typeface="Calibri Light"/>
                <a:cs typeface="Calibri Light"/>
              </a:rPr>
              <a:t> </a:t>
            </a:r>
            <a:r>
              <a:rPr sz="600" dirty="0">
                <a:latin typeface="Calibri Light"/>
                <a:cs typeface="Calibri Light"/>
              </a:rPr>
              <a:t>–</a:t>
            </a:r>
            <a:r>
              <a:rPr sz="600" spc="10" dirty="0">
                <a:latin typeface="Calibri Light"/>
                <a:cs typeface="Calibri Light"/>
              </a:rPr>
              <a:t> </a:t>
            </a:r>
            <a:r>
              <a:rPr sz="600" dirty="0">
                <a:latin typeface="Calibri Light"/>
                <a:cs typeface="Calibri Light"/>
              </a:rPr>
              <a:t>North</a:t>
            </a:r>
            <a:r>
              <a:rPr sz="600" spc="5" dirty="0">
                <a:latin typeface="Calibri Light"/>
                <a:cs typeface="Calibri Light"/>
              </a:rPr>
              <a:t> </a:t>
            </a:r>
            <a:r>
              <a:rPr sz="600" spc="-10" dirty="0">
                <a:latin typeface="Calibri Light"/>
                <a:cs typeface="Calibri Light"/>
              </a:rPr>
              <a:t>facade</a:t>
            </a:r>
            <a:endParaRPr sz="60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6269" y="2234945"/>
            <a:ext cx="1238250" cy="337108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516006" y="3348754"/>
            <a:ext cx="566420" cy="1151255"/>
            <a:chOff x="7516006" y="3348754"/>
            <a:chExt cx="566420" cy="1151255"/>
          </a:xfrm>
        </p:grpSpPr>
        <p:sp>
          <p:nvSpPr>
            <p:cNvPr id="10" name="object 10"/>
            <p:cNvSpPr/>
            <p:nvPr/>
          </p:nvSpPr>
          <p:spPr>
            <a:xfrm>
              <a:off x="7521575" y="3354323"/>
              <a:ext cx="554990" cy="1140460"/>
            </a:xfrm>
            <a:custGeom>
              <a:avLst/>
              <a:gdLst/>
              <a:ahLst/>
              <a:cxnLst/>
              <a:rect l="l" t="t" r="r" b="b"/>
              <a:pathLst>
                <a:path w="554990" h="1140460">
                  <a:moveTo>
                    <a:pt x="554736" y="569976"/>
                  </a:moveTo>
                  <a:lnTo>
                    <a:pt x="277368" y="0"/>
                  </a:lnTo>
                  <a:lnTo>
                    <a:pt x="277368" y="284988"/>
                  </a:lnTo>
                  <a:lnTo>
                    <a:pt x="0" y="284988"/>
                  </a:lnTo>
                  <a:lnTo>
                    <a:pt x="0" y="854963"/>
                  </a:lnTo>
                  <a:lnTo>
                    <a:pt x="277368" y="854963"/>
                  </a:lnTo>
                  <a:lnTo>
                    <a:pt x="277368" y="1139952"/>
                  </a:lnTo>
                  <a:lnTo>
                    <a:pt x="554736" y="569976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21575" y="3354323"/>
              <a:ext cx="554990" cy="1140460"/>
            </a:xfrm>
            <a:custGeom>
              <a:avLst/>
              <a:gdLst/>
              <a:ahLst/>
              <a:cxnLst/>
              <a:rect l="l" t="t" r="r" b="b"/>
              <a:pathLst>
                <a:path w="554990" h="1140460">
                  <a:moveTo>
                    <a:pt x="0" y="284988"/>
                  </a:moveTo>
                  <a:lnTo>
                    <a:pt x="277368" y="284988"/>
                  </a:lnTo>
                  <a:lnTo>
                    <a:pt x="277368" y="0"/>
                  </a:lnTo>
                  <a:lnTo>
                    <a:pt x="554736" y="569976"/>
                  </a:lnTo>
                  <a:lnTo>
                    <a:pt x="277368" y="1139952"/>
                  </a:lnTo>
                  <a:lnTo>
                    <a:pt x="277368" y="854963"/>
                  </a:lnTo>
                  <a:lnTo>
                    <a:pt x="0" y="854963"/>
                  </a:lnTo>
                  <a:lnTo>
                    <a:pt x="0" y="284988"/>
                  </a:lnTo>
                  <a:close/>
                </a:path>
              </a:pathLst>
            </a:custGeom>
            <a:ln w="11137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1703</Words>
  <Application>Microsoft Office PowerPoint</Application>
  <PresentationFormat>Personalizado</PresentationFormat>
  <Paragraphs>211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Arial MT</vt:lpstr>
      <vt:lpstr>Calibri</vt:lpstr>
      <vt:lpstr>Calibri Light</vt:lpstr>
      <vt:lpstr>Courier New</vt:lpstr>
      <vt:lpstr>Times New Roman</vt:lpstr>
      <vt:lpstr>Wingdings</vt:lpstr>
      <vt:lpstr>Office Theme</vt:lpstr>
      <vt:lpstr>Presentación de PowerPoint</vt:lpstr>
      <vt:lpstr>El incendio en la fachada y los ensayos</vt:lpstr>
      <vt:lpstr>Las herramientas de simulación del incendio</vt:lpstr>
      <vt:lpstr>Ejemplo de uso: Diseño de un nuevo sistema de fachada</vt:lpstr>
      <vt:lpstr>Ejemplo de uso: Diseño de ensayos de fachada</vt:lpstr>
      <vt:lpstr>Ejemplo de uso: Análisis de componentes de la fachada</vt:lpstr>
      <vt:lpstr>Ejemplo de uso: Análisis de componentes de la fachada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 La Torre Grenfell</vt:lpstr>
      <vt:lpstr>Ejemplo de uso: Investigación de siniestros</vt:lpstr>
      <vt:lpstr>Ejemplo de uso: Investigación de siniestros La Torre Grenfell</vt:lpstr>
      <vt:lpstr>Ejemplo de uso: Investigación de siniestros La Torre Grenfell</vt:lpstr>
      <vt:lpstr>Ejemplo de uso: Investigación de siniestros</vt:lpstr>
      <vt:lpstr>Conclusiones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Ponencia II Congreso Asefave_EFECTIS.pptx</dc:title>
  <dc:creator>mercedes.lago</dc:creator>
  <cp:lastModifiedBy>José Luis Henríquez</cp:lastModifiedBy>
  <cp:revision>1</cp:revision>
  <dcterms:created xsi:type="dcterms:W3CDTF">2025-11-12T22:10:02Z</dcterms:created>
  <dcterms:modified xsi:type="dcterms:W3CDTF">2025-11-12T22:18:38Z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2025-11-12T00:00:00Z</vt:filetime>
  </property>
  <property fmtid="{D5CDD505-2E9C-101B-9397-08002B2CF9AE}" pid="5" name="Producer">
    <vt:lpwstr>Acrobat Distiller 10.1.16 (Windows)</vt:lpwstr>
  </property>
</Properties>
</file>