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9"/>
  </p:handoutMasterIdLst>
  <p:sldIdLst>
    <p:sldId id="256" r:id="rId2"/>
    <p:sldId id="257" r:id="rId3"/>
    <p:sldId id="271" r:id="rId4"/>
    <p:sldId id="288" r:id="rId5"/>
    <p:sldId id="287" r:id="rId6"/>
    <p:sldId id="259" r:id="rId7"/>
    <p:sldId id="274" r:id="rId8"/>
    <p:sldId id="273" r:id="rId9"/>
    <p:sldId id="275" r:id="rId10"/>
    <p:sldId id="292" r:id="rId11"/>
    <p:sldId id="258" r:id="rId12"/>
    <p:sldId id="293" r:id="rId13"/>
    <p:sldId id="295" r:id="rId14"/>
    <p:sldId id="294" r:id="rId15"/>
    <p:sldId id="297" r:id="rId16"/>
    <p:sldId id="296" r:id="rId17"/>
    <p:sldId id="291" r:id="rId18"/>
    <p:sldId id="280" r:id="rId19"/>
    <p:sldId id="276" r:id="rId20"/>
    <p:sldId id="277" r:id="rId21"/>
    <p:sldId id="289" r:id="rId22"/>
    <p:sldId id="290" r:id="rId23"/>
    <p:sldId id="267" r:id="rId24"/>
    <p:sldId id="268" r:id="rId25"/>
    <p:sldId id="270" r:id="rId26"/>
    <p:sldId id="285" r:id="rId27"/>
    <p:sldId id="269" r:id="rId28"/>
    <p:sldId id="284" r:id="rId29"/>
    <p:sldId id="264" r:id="rId30"/>
    <p:sldId id="263" r:id="rId31"/>
    <p:sldId id="266" r:id="rId32"/>
    <p:sldId id="260" r:id="rId33"/>
    <p:sldId id="265" r:id="rId34"/>
    <p:sldId id="272" r:id="rId35"/>
    <p:sldId id="278" r:id="rId36"/>
    <p:sldId id="282" r:id="rId37"/>
    <p:sldId id="279" r:id="rId3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5EB0"/>
    <a:srgbClr val="41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76"/>
    <p:restoredTop sz="96386"/>
  </p:normalViewPr>
  <p:slideViewPr>
    <p:cSldViewPr snapToGrid="0" snapToObjects="1">
      <p:cViewPr varScale="1">
        <p:scale>
          <a:sx n="108" d="100"/>
          <a:sy n="108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1" d="100"/>
          <a:sy n="81" d="100"/>
        </p:scale>
        <p:origin x="304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D639B69-56A5-A2EE-FC4B-349F49D2D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3BD5A59-AE5E-6135-81D8-F4829A0FEA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5368B-0459-4BC0-99C1-A37677881BCD}" type="datetimeFigureOut">
              <a:rPr lang="es-ES" smtClean="0"/>
              <a:t>13/09/2025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A727B7-702D-03A7-4A53-C52508C9FD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19A794C-3AAA-EF64-A91C-D4D9406C32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C6054-F02C-4657-B835-9CCE39A27F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526806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32DB83-0EE7-A943-9F25-D4B339468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81C077-B3C8-FF4C-85AD-4C5ACB214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8372FF-3EBD-3A42-B53A-B6B4CCE31D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912C8E-7CFF-6B4F-8855-2699CCCD8B6B}" type="datetimeFigureOut">
              <a:rPr lang="es-ES" smtClean="0"/>
              <a:t>13/09/2025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D454C5-C2F6-FA4D-AF58-D4B94A495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FF832E-CFFF-F340-993D-D966A523E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AD68C-67E6-2743-8FF3-7EC5924F1E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98001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D99009-1FDE-D94F-A1AC-D6A3E9A9E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A89A3F1-3762-2E4B-93AA-6DE4B0E9C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E05081-A7C8-824E-A6E9-A7F04E85DD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912C8E-7CFF-6B4F-8855-2699CCCD8B6B}" type="datetimeFigureOut">
              <a:rPr lang="es-ES" smtClean="0"/>
              <a:t>13/09/2025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9A8ECB-86EA-EB4D-93C6-8CDDB24D3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E39C08-30C5-1F4D-B0F9-3042EBE5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AD68C-67E6-2743-8FF3-7EC5924F1E6C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2FA5379-BB1B-DB34-D48C-922806FFB4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66160"/>
            <a:ext cx="12192000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9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6FF658-0813-0B4D-9325-F30B288887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D09651-46CF-C84E-9369-DFAD2CC86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2427DE-8CCE-A84E-8FC2-AF4428254B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912C8E-7CFF-6B4F-8855-2699CCCD8B6B}" type="datetimeFigureOut">
              <a:rPr lang="es-ES" smtClean="0"/>
              <a:t>13/09/2025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66934C-62E5-8F4E-BA8D-B4B655E2E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2763A0-1A79-7849-9654-FA67A042F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AD68C-67E6-2743-8FF3-7EC5924F1E6C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7475C41-1815-D667-8257-E74302CE4C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66160"/>
            <a:ext cx="12192000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91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AB89A7-F2EE-1913-C75E-E6F195D93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974565A-EB53-CDE7-48C0-F513B2DEEA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66160"/>
            <a:ext cx="12192000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3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A3C65-F433-A349-B7BC-B94351045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A89224-C4CF-1646-9834-490429838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37EABC-AA41-E14A-AEF2-E2E2C830D7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912C8E-7CFF-6B4F-8855-2699CCCD8B6B}" type="datetimeFigureOut">
              <a:rPr lang="es-ES" smtClean="0"/>
              <a:t>13/09/2025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39C970-8EEF-4A44-BC73-894F5204C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CDA89E-E90E-7341-87AB-D35778407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AD68C-67E6-2743-8FF3-7EC5924F1E6C}" type="slidenum">
              <a:rPr lang="es-ES" smtClean="0"/>
              <a:t>‹Nº›</a:t>
            </a:fld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5D5979C-CD6F-4B90-7F45-83671472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66160"/>
            <a:ext cx="12192000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D1911-686F-EC46-BAAA-9C830A3DA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92E17E-F446-B940-9B3F-DE93B77B2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B380BC-ADA8-1A4A-9245-D59A822B06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912C8E-7CFF-6B4F-8855-2699CCCD8B6B}" type="datetimeFigureOut">
              <a:rPr lang="es-ES" smtClean="0"/>
              <a:t>13/09/2025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E750C7-B132-2647-8BAA-F297CD881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06FC78-05E2-AE41-BF29-1A4E63B5D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AD68C-67E6-2743-8FF3-7EC5924F1E6C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B2BDE63-C84E-E8CB-B896-6BA814E40F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66160"/>
            <a:ext cx="12192000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3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E48CAD-C92C-CC45-B2BB-212A7DEB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9EFE66-F85A-8D41-A7B2-CDCCEBBEB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888714-C180-A446-A1A7-0B3B640A9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A1D425-6A51-CD40-A995-52EF5B1C1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912C8E-7CFF-6B4F-8855-2699CCCD8B6B}" type="datetimeFigureOut">
              <a:rPr lang="es-ES" smtClean="0"/>
              <a:t>13/09/2025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77DE02-5A61-5D43-9011-4D1F11FA3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F8EF0A-8D6D-CB45-9B06-DAC51CAD6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AD68C-67E6-2743-8FF3-7EC5924F1E6C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F2EF7E6-FEDF-2E50-4288-DDD19D62C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66160"/>
            <a:ext cx="12192000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2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2D23A9-978A-3047-8579-8CBA0505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1404F6-F403-E44C-AB93-49AFC604D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592CDD-BAC2-B749-8197-3F01DD5E0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D45A180-F79F-B94A-BF04-E6545A0E65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985469A-AFE9-2E47-8042-AC9DBAE20E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ED51374-AB8D-704E-A8FC-0860ECE141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912C8E-7CFF-6B4F-8855-2699CCCD8B6B}" type="datetimeFigureOut">
              <a:rPr lang="es-ES" smtClean="0"/>
              <a:t>13/09/2025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CD88EF-4DC8-534C-A881-4DE15F2F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5B44FC9-5657-2940-86FC-8A819C35B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AD68C-67E6-2743-8FF3-7EC5924F1E6C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286B8FA-EF36-C2AA-AD9A-D4DFC2692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66160"/>
            <a:ext cx="12192000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44AB9B-6B76-D04A-9F53-4B8EA73F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3AFC2AB-BB62-FF42-8695-497701B577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912C8E-7CFF-6B4F-8855-2699CCCD8B6B}" type="datetimeFigureOut">
              <a:rPr lang="es-ES" smtClean="0"/>
              <a:t>13/09/2025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93538A-8935-6840-B77D-0124101A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7C0E69-766A-1C43-8949-EE5C6627C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AD68C-67E6-2743-8FF3-7EC5924F1E6C}" type="slidenum">
              <a:rPr lang="es-ES" smtClean="0"/>
              <a:t>‹Nº›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34D9E41-5A33-10E1-8635-3D694D757A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66160"/>
            <a:ext cx="12192000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0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366CFAB-0934-1B49-8F38-76ADC24100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912C8E-7CFF-6B4F-8855-2699CCCD8B6B}" type="datetimeFigureOut">
              <a:rPr lang="es-ES" smtClean="0"/>
              <a:t>13/09/2025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ABC141F-E92B-C24F-BAD8-452B88E8F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A4940B-1E8C-324B-8768-42705001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AD68C-67E6-2743-8FF3-7EC5924F1E6C}" type="slidenum">
              <a:rPr lang="es-ES" smtClean="0"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DB9F39A-9757-DAE8-2B02-312C5A4646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66160"/>
            <a:ext cx="12192000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23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5FD79-FA65-804D-AAFB-7123E3869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1428B9-87E8-E340-87E7-031CC2FDC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8C3FD3A-7809-FA4B-80A7-5C1711F6E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AB0ED91-0CD9-464F-B39F-BE2EEFC435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912C8E-7CFF-6B4F-8855-2699CCCD8B6B}" type="datetimeFigureOut">
              <a:rPr lang="es-ES" smtClean="0"/>
              <a:t>13/09/2025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477F11-C0C6-754E-8EB7-002946B74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465936-5976-C840-A0CB-CAEB754B3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AD68C-67E6-2743-8FF3-7EC5924F1E6C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2E3E12A-7F40-5789-4700-3E177BC7F7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66160"/>
            <a:ext cx="12192000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23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C7C2D6-2DE0-6847-927E-A5CF95BE3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E7EC6DB-8FB7-5640-A80F-023DD23AAE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46D5ADF-ECB5-DA41-A23A-F0DB2A8BD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C9A526-CF81-704E-B980-359A6B4ED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912C8E-7CFF-6B4F-8855-2699CCCD8B6B}" type="datetimeFigureOut">
              <a:rPr lang="es-ES" smtClean="0"/>
              <a:t>13/09/2025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4D96C4-BB5C-4744-B878-B25530EE3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175017-0AFE-2C48-914A-10AC6DED4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AD68C-67E6-2743-8FF3-7EC5924F1E6C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3E619F2-2847-85B5-E213-1C21A5A02A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66160"/>
            <a:ext cx="12192000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8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8550BA7-CF60-8040-8FF7-0ED5A27A5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F1AB25-F366-FD4E-9C03-2465E1F80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2350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DD3814-EC1D-7A4E-8106-82B5D59A7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506017"/>
            <a:ext cx="12192000" cy="1555059"/>
          </a:xfrm>
        </p:spPr>
        <p:txBody>
          <a:bodyPr anchor="ctr">
            <a:normAutofit/>
          </a:bodyPr>
          <a:lstStyle/>
          <a:p>
            <a:r>
              <a:rPr lang="es-ES" sz="5400" b="1" dirty="0">
                <a:solidFill>
                  <a:srgbClr val="375EB0"/>
                </a:solidFill>
              </a:rPr>
              <a:t>Madera local y trazabilidad Forestal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674EE4-FD8B-FEE3-1EC6-DC8C01BB1639}"/>
              </a:ext>
            </a:extLst>
          </p:cNvPr>
          <p:cNvSpPr txBox="1"/>
          <p:nvPr/>
        </p:nvSpPr>
        <p:spPr>
          <a:xfrm>
            <a:off x="1" y="619070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375EB0"/>
                </a:solidFill>
              </a:rPr>
              <a:t>MOL Arquitectura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346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C674EE4-FD8B-FEE3-1EC6-DC8C01BB1639}"/>
              </a:ext>
            </a:extLst>
          </p:cNvPr>
          <p:cNvSpPr txBox="1"/>
          <p:nvPr/>
        </p:nvSpPr>
        <p:spPr>
          <a:xfrm>
            <a:off x="-1" y="5471160"/>
            <a:ext cx="709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375EB0"/>
                </a:solidFill>
              </a:rPr>
              <a:t> Bases Forestales </a:t>
            </a:r>
            <a:r>
              <a:rPr lang="es-ES" dirty="0" err="1" smtClean="0">
                <a:solidFill>
                  <a:srgbClr val="375EB0"/>
                </a:solidFill>
              </a:rPr>
              <a:t>BUOs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976" y="177937"/>
            <a:ext cx="8050880" cy="537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3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\\192.168.1.242\homes\MOLA\03.CONFERENCIAS, LIBROS Y EXPOSICIONES\01.PRESENTACIONES CONFERENCIAS\17.ASEFAVE\planosRianxo_detalle fachada_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9268" y="129396"/>
            <a:ext cx="4146007" cy="55825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C674EE4-FD8B-FEE3-1EC6-DC8C01BB1639}"/>
              </a:ext>
            </a:extLst>
          </p:cNvPr>
          <p:cNvSpPr txBox="1"/>
          <p:nvPr/>
        </p:nvSpPr>
        <p:spPr>
          <a:xfrm>
            <a:off x="-1" y="5471160"/>
            <a:ext cx="709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375EB0"/>
                </a:solidFill>
              </a:rPr>
              <a:t> Bases Forestales </a:t>
            </a:r>
            <a:r>
              <a:rPr lang="es-ES" dirty="0" err="1" smtClean="0">
                <a:solidFill>
                  <a:srgbClr val="375EB0"/>
                </a:solidFill>
              </a:rPr>
              <a:t>BUOs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56" y="292375"/>
            <a:ext cx="4319838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8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C674EE4-FD8B-FEE3-1EC6-DC8C01BB1639}"/>
              </a:ext>
            </a:extLst>
          </p:cNvPr>
          <p:cNvSpPr txBox="1"/>
          <p:nvPr/>
        </p:nvSpPr>
        <p:spPr>
          <a:xfrm>
            <a:off x="-1" y="5471160"/>
            <a:ext cx="709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375EB0"/>
                </a:solidFill>
              </a:rPr>
              <a:t> Bases Forestales </a:t>
            </a:r>
            <a:r>
              <a:rPr lang="es-ES" dirty="0" err="1" smtClean="0">
                <a:solidFill>
                  <a:srgbClr val="375EB0"/>
                </a:solidFill>
              </a:rPr>
              <a:t>BUOs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851" y="347505"/>
            <a:ext cx="7384126" cy="521954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94" y="347505"/>
            <a:ext cx="4032462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C674EE4-FD8B-FEE3-1EC6-DC8C01BB1639}"/>
              </a:ext>
            </a:extLst>
          </p:cNvPr>
          <p:cNvSpPr txBox="1"/>
          <p:nvPr/>
        </p:nvSpPr>
        <p:spPr>
          <a:xfrm>
            <a:off x="-1" y="5471160"/>
            <a:ext cx="709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375EB0"/>
                </a:solidFill>
              </a:rPr>
              <a:t> Bases Forestales </a:t>
            </a:r>
            <a:r>
              <a:rPr lang="es-ES" dirty="0" err="1" smtClean="0">
                <a:solidFill>
                  <a:srgbClr val="375EB0"/>
                </a:solidFill>
              </a:rPr>
              <a:t>BUOs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107" y="372748"/>
            <a:ext cx="6939656" cy="490536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42" y="179703"/>
            <a:ext cx="3968341" cy="529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C674EE4-FD8B-FEE3-1EC6-DC8C01BB1639}"/>
              </a:ext>
            </a:extLst>
          </p:cNvPr>
          <p:cNvSpPr txBox="1"/>
          <p:nvPr/>
        </p:nvSpPr>
        <p:spPr>
          <a:xfrm>
            <a:off x="-1" y="5471160"/>
            <a:ext cx="709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375EB0"/>
                </a:solidFill>
              </a:rPr>
              <a:t> Bases Forestales </a:t>
            </a:r>
            <a:r>
              <a:rPr lang="es-ES" dirty="0" err="1" smtClean="0">
                <a:solidFill>
                  <a:srgbClr val="375EB0"/>
                </a:solidFill>
              </a:rPr>
              <a:t>BUOs</a:t>
            </a:r>
            <a:endParaRPr lang="es-ES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626643"/>
              </p:ext>
            </p:extLst>
          </p:nvPr>
        </p:nvGraphicFramePr>
        <p:xfrm>
          <a:off x="1885365" y="180944"/>
          <a:ext cx="76644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3" imgW="11344112" imgH="8020037" progId="Acrobat.Document.11">
                  <p:embed/>
                </p:oleObj>
              </mc:Choice>
              <mc:Fallback>
                <p:oleObj name="Acrobat Document" r:id="rId3" imgW="11344112" imgH="8020037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5365" y="180944"/>
                        <a:ext cx="76644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2576" y="306052"/>
            <a:ext cx="4319633" cy="504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97" y="306052"/>
            <a:ext cx="4032422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299" y="292964"/>
            <a:ext cx="8959828" cy="5040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C674EE4-FD8B-FEE3-1EC6-DC8C01BB1639}"/>
              </a:ext>
            </a:extLst>
          </p:cNvPr>
          <p:cNvSpPr txBox="1"/>
          <p:nvPr/>
        </p:nvSpPr>
        <p:spPr>
          <a:xfrm>
            <a:off x="-1" y="5471160"/>
            <a:ext cx="709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375EB0"/>
                </a:solidFill>
              </a:rPr>
              <a:t> Bases Forestales </a:t>
            </a:r>
            <a:r>
              <a:rPr lang="es-ES" dirty="0" err="1" smtClean="0">
                <a:solidFill>
                  <a:srgbClr val="375EB0"/>
                </a:solidFill>
              </a:rPr>
              <a:t>BUOs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523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C674EE4-FD8B-FEE3-1EC6-DC8C01BB1639}"/>
              </a:ext>
            </a:extLst>
          </p:cNvPr>
          <p:cNvSpPr txBox="1"/>
          <p:nvPr/>
        </p:nvSpPr>
        <p:spPr>
          <a:xfrm>
            <a:off x="-1" y="5471160"/>
            <a:ext cx="709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375EB0"/>
                </a:solidFill>
              </a:rPr>
              <a:t> Bases Forestales </a:t>
            </a:r>
            <a:r>
              <a:rPr lang="es-ES" dirty="0" err="1" smtClean="0">
                <a:solidFill>
                  <a:srgbClr val="375EB0"/>
                </a:solidFill>
              </a:rPr>
              <a:t>BUOs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05" y="213064"/>
            <a:ext cx="4032206" cy="504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3800" y="213064"/>
            <a:ext cx="671955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2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\\192.168.1.242\homes\MOLA\03.CONFERENCIAS, LIBROS Y EXPOSICIONES\01.PRESENTACIONES CONFERENCIAS\17.ASEFAVE\planosRianxo_detalle fachada_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0290" y="129396"/>
            <a:ext cx="4146007" cy="55825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C674EE4-FD8B-FEE3-1EC6-DC8C01BB1639}"/>
              </a:ext>
            </a:extLst>
          </p:cNvPr>
          <p:cNvSpPr txBox="1"/>
          <p:nvPr/>
        </p:nvSpPr>
        <p:spPr>
          <a:xfrm>
            <a:off x="-1" y="5471160"/>
            <a:ext cx="709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375EB0"/>
                </a:solidFill>
              </a:rPr>
              <a:t> Bases Forestales </a:t>
            </a:r>
            <a:r>
              <a:rPr lang="es-ES" dirty="0" err="1" smtClean="0">
                <a:solidFill>
                  <a:srgbClr val="375EB0"/>
                </a:solidFill>
              </a:rPr>
              <a:t>BUOs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547" y="269591"/>
            <a:ext cx="671956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3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C674EE4-FD8B-FEE3-1EC6-DC8C01BB1639}"/>
              </a:ext>
            </a:extLst>
          </p:cNvPr>
          <p:cNvSpPr txBox="1"/>
          <p:nvPr/>
        </p:nvSpPr>
        <p:spPr>
          <a:xfrm>
            <a:off x="-1" y="5471160"/>
            <a:ext cx="709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375EB0"/>
                </a:solidFill>
              </a:rPr>
              <a:t> Bases Forestales </a:t>
            </a:r>
            <a:r>
              <a:rPr lang="es-ES" dirty="0" err="1" smtClean="0">
                <a:solidFill>
                  <a:srgbClr val="375EB0"/>
                </a:solidFill>
              </a:rPr>
              <a:t>BUOs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501" y="230819"/>
            <a:ext cx="6719137" cy="504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840" y="230819"/>
            <a:ext cx="378047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0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C674EE4-FD8B-FEE3-1EC6-DC8C01BB1639}"/>
              </a:ext>
            </a:extLst>
          </p:cNvPr>
          <p:cNvSpPr txBox="1"/>
          <p:nvPr/>
        </p:nvSpPr>
        <p:spPr>
          <a:xfrm>
            <a:off x="-1" y="5471160"/>
            <a:ext cx="709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375EB0"/>
                </a:solidFill>
              </a:rPr>
              <a:t> Bases Forestales </a:t>
            </a:r>
            <a:r>
              <a:rPr lang="es-ES" dirty="0" err="1" smtClean="0">
                <a:solidFill>
                  <a:srgbClr val="375EB0"/>
                </a:solidFill>
              </a:rPr>
              <a:t>BUOs</a:t>
            </a:r>
            <a:endParaRPr lang="es-ES" dirty="0"/>
          </a:p>
        </p:txBody>
      </p:sp>
      <p:pic>
        <p:nvPicPr>
          <p:cNvPr id="4" name="Imagen 3" descr="\\192.168.1.242\homes\MOLA\03.CONFERENCIAS, LIBROS Y EXPOSICIONES\01.PRESENTACIONES CONFERENCIAS\17.ASEFAVE\planos muiños_detalle fachada_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4451" y="762009"/>
            <a:ext cx="5657549" cy="4529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83" y="204185"/>
            <a:ext cx="6782097" cy="508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2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\\192.168.1.242\homes\MOLA\01.INPROGRESS\VIÑA MEIN\06.DOSSIER\02.PREMIOS Y CONCURSOS\Premios ASOMA 2023\VIÑA MEIN_0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2544" y="173110"/>
            <a:ext cx="6119495" cy="54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C674EE4-FD8B-FEE3-1EC6-DC8C01BB1639}"/>
              </a:ext>
            </a:extLst>
          </p:cNvPr>
          <p:cNvSpPr txBox="1"/>
          <p:nvPr/>
        </p:nvSpPr>
        <p:spPr>
          <a:xfrm>
            <a:off x="-1" y="5471160"/>
            <a:ext cx="709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375EB0"/>
                </a:solidFill>
              </a:rPr>
              <a:t> Viña </a:t>
            </a:r>
            <a:r>
              <a:rPr lang="es-ES" dirty="0" err="1" smtClean="0">
                <a:solidFill>
                  <a:srgbClr val="375EB0"/>
                </a:solidFill>
              </a:rPr>
              <a:t>Mein</a:t>
            </a:r>
            <a:r>
              <a:rPr lang="es-ES" dirty="0" smtClean="0">
                <a:solidFill>
                  <a:srgbClr val="375EB0"/>
                </a:solidFill>
              </a:rPr>
              <a:t>-Emilio Rojo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51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C674EE4-FD8B-FEE3-1EC6-DC8C01BB1639}"/>
              </a:ext>
            </a:extLst>
          </p:cNvPr>
          <p:cNvSpPr txBox="1"/>
          <p:nvPr/>
        </p:nvSpPr>
        <p:spPr>
          <a:xfrm>
            <a:off x="-1" y="5471160"/>
            <a:ext cx="709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375EB0"/>
                </a:solidFill>
              </a:rPr>
              <a:t>Alpendre Rectoral Santiago de </a:t>
            </a:r>
            <a:r>
              <a:rPr lang="es-ES" dirty="0" err="1" smtClean="0">
                <a:solidFill>
                  <a:srgbClr val="375EB0"/>
                </a:solidFill>
              </a:rPr>
              <a:t>Rabeda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96" y="182424"/>
            <a:ext cx="6482367" cy="518544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206" y="609493"/>
            <a:ext cx="5448794" cy="385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C674EE4-FD8B-FEE3-1EC6-DC8C01BB1639}"/>
              </a:ext>
            </a:extLst>
          </p:cNvPr>
          <p:cNvSpPr txBox="1"/>
          <p:nvPr/>
        </p:nvSpPr>
        <p:spPr>
          <a:xfrm>
            <a:off x="-1" y="5471160"/>
            <a:ext cx="709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375EB0"/>
                </a:solidFill>
              </a:rPr>
              <a:t>Alpendre Rectoral Santiago de </a:t>
            </a:r>
            <a:r>
              <a:rPr lang="es-ES" dirty="0" err="1" smtClean="0">
                <a:solidFill>
                  <a:srgbClr val="375EB0"/>
                </a:solidFill>
              </a:rPr>
              <a:t>Rabeda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83" y="177552"/>
            <a:ext cx="6570401" cy="525677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869" y="1791856"/>
            <a:ext cx="5152008" cy="364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8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C674EE4-FD8B-FEE3-1EC6-DC8C01BB1639}"/>
              </a:ext>
            </a:extLst>
          </p:cNvPr>
          <p:cNvSpPr txBox="1"/>
          <p:nvPr/>
        </p:nvSpPr>
        <p:spPr>
          <a:xfrm>
            <a:off x="-1" y="5471160"/>
            <a:ext cx="709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375EB0"/>
                </a:solidFill>
              </a:rPr>
              <a:t>Alpendre Rectoral Santiago de </a:t>
            </a:r>
            <a:r>
              <a:rPr lang="es-ES" dirty="0" err="1" smtClean="0">
                <a:solidFill>
                  <a:srgbClr val="375EB0"/>
                </a:solidFill>
              </a:rPr>
              <a:t>Rabeda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40" y="361769"/>
            <a:ext cx="6395305" cy="479615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788" y="362726"/>
            <a:ext cx="4795200" cy="47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4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C674EE4-FD8B-FEE3-1EC6-DC8C01BB1639}"/>
              </a:ext>
            </a:extLst>
          </p:cNvPr>
          <p:cNvSpPr txBox="1"/>
          <p:nvPr/>
        </p:nvSpPr>
        <p:spPr>
          <a:xfrm>
            <a:off x="-1" y="5471160"/>
            <a:ext cx="709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375EB0"/>
                </a:solidFill>
              </a:rPr>
              <a:t> Casa </a:t>
            </a:r>
            <a:r>
              <a:rPr lang="es-ES" dirty="0" err="1" smtClean="0">
                <a:solidFill>
                  <a:srgbClr val="375EB0"/>
                </a:solidFill>
              </a:rPr>
              <a:t>Gazpara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329" y="189781"/>
            <a:ext cx="6892800" cy="51696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93" y="189781"/>
            <a:ext cx="3876766" cy="516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C674EE4-FD8B-FEE3-1EC6-DC8C01BB1639}"/>
              </a:ext>
            </a:extLst>
          </p:cNvPr>
          <p:cNvSpPr txBox="1"/>
          <p:nvPr/>
        </p:nvSpPr>
        <p:spPr>
          <a:xfrm>
            <a:off x="-1" y="5471160"/>
            <a:ext cx="709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375EB0"/>
                </a:solidFill>
              </a:rPr>
              <a:t> Casa </a:t>
            </a:r>
            <a:r>
              <a:rPr lang="es-ES" dirty="0" err="1" smtClean="0">
                <a:solidFill>
                  <a:srgbClr val="375EB0"/>
                </a:solidFill>
              </a:rPr>
              <a:t>Gazpara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544" y="155275"/>
            <a:ext cx="5169600" cy="51696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940" y="155275"/>
            <a:ext cx="5169600" cy="51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C674EE4-FD8B-FEE3-1EC6-DC8C01BB1639}"/>
              </a:ext>
            </a:extLst>
          </p:cNvPr>
          <p:cNvSpPr txBox="1"/>
          <p:nvPr/>
        </p:nvSpPr>
        <p:spPr>
          <a:xfrm>
            <a:off x="-1" y="5471160"/>
            <a:ext cx="709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375EB0"/>
                </a:solidFill>
              </a:rPr>
              <a:t>Hotel </a:t>
            </a:r>
            <a:r>
              <a:rPr lang="es-ES" dirty="0" err="1" smtClean="0">
                <a:solidFill>
                  <a:srgbClr val="375EB0"/>
                </a:solidFill>
              </a:rPr>
              <a:t>Acouga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434" y="155276"/>
            <a:ext cx="4050262" cy="540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5898" y="155276"/>
            <a:ext cx="405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C674EE4-FD8B-FEE3-1EC6-DC8C01BB1639}"/>
              </a:ext>
            </a:extLst>
          </p:cNvPr>
          <p:cNvSpPr txBox="1"/>
          <p:nvPr/>
        </p:nvSpPr>
        <p:spPr>
          <a:xfrm>
            <a:off x="-1" y="5471160"/>
            <a:ext cx="709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375EB0"/>
                </a:solidFill>
              </a:rPr>
              <a:t>Hotel </a:t>
            </a:r>
            <a:r>
              <a:rPr lang="es-ES" dirty="0" err="1" smtClean="0">
                <a:solidFill>
                  <a:srgbClr val="375EB0"/>
                </a:solidFill>
              </a:rPr>
              <a:t>Acouga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312" y="138023"/>
            <a:ext cx="4050264" cy="540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66" y="138023"/>
            <a:ext cx="7199539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8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C674EE4-FD8B-FEE3-1EC6-DC8C01BB1639}"/>
              </a:ext>
            </a:extLst>
          </p:cNvPr>
          <p:cNvSpPr txBox="1"/>
          <p:nvPr/>
        </p:nvSpPr>
        <p:spPr>
          <a:xfrm>
            <a:off x="-1" y="5471160"/>
            <a:ext cx="709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375EB0"/>
                </a:solidFill>
              </a:rPr>
              <a:t>Reconstrucción de vivienda en </a:t>
            </a:r>
            <a:r>
              <a:rPr lang="es-ES" dirty="0" err="1" smtClean="0">
                <a:solidFill>
                  <a:srgbClr val="375EB0"/>
                </a:solidFill>
              </a:rPr>
              <a:t>Saa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868" y="155275"/>
            <a:ext cx="4050168" cy="540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955" y="155275"/>
            <a:ext cx="4050518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C674EE4-FD8B-FEE3-1EC6-DC8C01BB1639}"/>
              </a:ext>
            </a:extLst>
          </p:cNvPr>
          <p:cNvSpPr txBox="1"/>
          <p:nvPr/>
        </p:nvSpPr>
        <p:spPr>
          <a:xfrm>
            <a:off x="-1" y="5471160"/>
            <a:ext cx="709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375EB0"/>
                </a:solidFill>
              </a:rPr>
              <a:t>Reconstrucción de vivienda en </a:t>
            </a:r>
            <a:r>
              <a:rPr lang="es-ES" dirty="0" err="1" smtClean="0">
                <a:solidFill>
                  <a:srgbClr val="375EB0"/>
                </a:solidFill>
              </a:rPr>
              <a:t>Saa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690" y="155276"/>
            <a:ext cx="4050258" cy="5400000"/>
          </a:xfrm>
          <a:prstGeom prst="rect">
            <a:avLst/>
          </a:prstGeom>
        </p:spPr>
      </p:pic>
      <p:pic>
        <p:nvPicPr>
          <p:cNvPr id="7" name="Imagen 6" descr="\\192.168.1.242\homes\MOLA\03.CONFERENCIAS, LIBROS Y EXPOSICIONES\01.PRESENTACIONES CONFERENCIAS\17.ASEFAVE\isometría_saa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941" y="155276"/>
            <a:ext cx="4416516" cy="54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836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497" y="808720"/>
            <a:ext cx="5658503" cy="476439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94" y="173110"/>
            <a:ext cx="6300000" cy="5400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C674EE4-FD8B-FEE3-1EC6-DC8C01BB1639}"/>
              </a:ext>
            </a:extLst>
          </p:cNvPr>
          <p:cNvSpPr txBox="1"/>
          <p:nvPr/>
        </p:nvSpPr>
        <p:spPr>
          <a:xfrm>
            <a:off x="-1" y="5471160"/>
            <a:ext cx="709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375EB0"/>
                </a:solidFill>
              </a:rPr>
              <a:t>  </a:t>
            </a:r>
            <a:r>
              <a:rPr lang="es-ES" dirty="0" smtClean="0">
                <a:solidFill>
                  <a:srgbClr val="375EB0"/>
                </a:solidFill>
              </a:rPr>
              <a:t>Alzado </a:t>
            </a:r>
            <a:r>
              <a:rPr lang="es-ES" dirty="0">
                <a:solidFill>
                  <a:srgbClr val="375EB0"/>
                </a:solidFill>
              </a:rPr>
              <a:t>principal </a:t>
            </a:r>
            <a:r>
              <a:rPr lang="es-ES" dirty="0" err="1">
                <a:solidFill>
                  <a:srgbClr val="375EB0"/>
                </a:solidFill>
              </a:rPr>
              <a:t>Dentalnova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808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C674EE4-FD8B-FEE3-1EC6-DC8C01BB1639}"/>
              </a:ext>
            </a:extLst>
          </p:cNvPr>
          <p:cNvSpPr txBox="1"/>
          <p:nvPr/>
        </p:nvSpPr>
        <p:spPr>
          <a:xfrm>
            <a:off x="-1" y="5471160"/>
            <a:ext cx="709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375EB0"/>
                </a:solidFill>
              </a:rPr>
              <a:t> Viña </a:t>
            </a:r>
            <a:r>
              <a:rPr lang="es-ES" dirty="0" err="1" smtClean="0">
                <a:solidFill>
                  <a:srgbClr val="375EB0"/>
                </a:solidFill>
              </a:rPr>
              <a:t>Mein</a:t>
            </a:r>
            <a:r>
              <a:rPr lang="es-ES" dirty="0" smtClean="0">
                <a:solidFill>
                  <a:srgbClr val="375EB0"/>
                </a:solidFill>
              </a:rPr>
              <a:t>-Emilio Rojo</a:t>
            </a:r>
            <a:endParaRPr lang="es-ES" dirty="0"/>
          </a:p>
        </p:txBody>
      </p:sp>
      <p:pic>
        <p:nvPicPr>
          <p:cNvPr id="4" name="Imagen 3" descr="\\192.168.1.242\homes\MOLA\03.CONFERENCIAS, LIBROS Y EXPOSICIONES\01.PRESENTACIONES CONFERENCIAS\17.ASEFAVE\sección viña mein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14558" y="185675"/>
            <a:ext cx="4750280" cy="54701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52" y="185675"/>
            <a:ext cx="6592722" cy="527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2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490" y="165100"/>
            <a:ext cx="5400000" cy="540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754" y="165100"/>
            <a:ext cx="4050277" cy="5400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C674EE4-FD8B-FEE3-1EC6-DC8C01BB1639}"/>
              </a:ext>
            </a:extLst>
          </p:cNvPr>
          <p:cNvSpPr txBox="1"/>
          <p:nvPr/>
        </p:nvSpPr>
        <p:spPr>
          <a:xfrm>
            <a:off x="-1" y="5471160"/>
            <a:ext cx="709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375EB0"/>
                </a:solidFill>
              </a:rPr>
              <a:t> </a:t>
            </a:r>
            <a:r>
              <a:rPr lang="es-ES" dirty="0" err="1" smtClean="0">
                <a:solidFill>
                  <a:srgbClr val="375EB0"/>
                </a:solidFill>
              </a:rPr>
              <a:t>Dentalnova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44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C674EE4-FD8B-FEE3-1EC6-DC8C01BB1639}"/>
              </a:ext>
            </a:extLst>
          </p:cNvPr>
          <p:cNvSpPr txBox="1"/>
          <p:nvPr/>
        </p:nvSpPr>
        <p:spPr>
          <a:xfrm>
            <a:off x="-1" y="5471160"/>
            <a:ext cx="709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375EB0"/>
                </a:solidFill>
              </a:rPr>
              <a:t> Cerramiento de fachada </a:t>
            </a:r>
            <a:r>
              <a:rPr lang="es-ES" dirty="0" err="1" smtClean="0">
                <a:solidFill>
                  <a:srgbClr val="375EB0"/>
                </a:solidFill>
              </a:rPr>
              <a:t>Dentalnova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4980" y="163903"/>
            <a:ext cx="4320457" cy="540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128" y="163903"/>
            <a:ext cx="54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3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198415"/>
            <a:ext cx="5920483" cy="420637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00" y="163233"/>
            <a:ext cx="5400000" cy="5400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C674EE4-FD8B-FEE3-1EC6-DC8C01BB1639}"/>
              </a:ext>
            </a:extLst>
          </p:cNvPr>
          <p:cNvSpPr txBox="1"/>
          <p:nvPr/>
        </p:nvSpPr>
        <p:spPr>
          <a:xfrm>
            <a:off x="-1" y="5471160"/>
            <a:ext cx="709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375EB0"/>
                </a:solidFill>
              </a:rPr>
              <a:t> Alzado </a:t>
            </a:r>
            <a:r>
              <a:rPr lang="es-ES" dirty="0">
                <a:solidFill>
                  <a:srgbClr val="375EB0"/>
                </a:solidFill>
              </a:rPr>
              <a:t>a patio </a:t>
            </a:r>
            <a:r>
              <a:rPr lang="es-ES" dirty="0" err="1">
                <a:solidFill>
                  <a:srgbClr val="375EB0"/>
                </a:solidFill>
              </a:rPr>
              <a:t>Dentalnova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688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C674EE4-FD8B-FEE3-1EC6-DC8C01BB1639}"/>
              </a:ext>
            </a:extLst>
          </p:cNvPr>
          <p:cNvSpPr txBox="1"/>
          <p:nvPr/>
        </p:nvSpPr>
        <p:spPr>
          <a:xfrm>
            <a:off x="-1" y="5471160"/>
            <a:ext cx="709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solidFill>
                  <a:srgbClr val="375EB0"/>
                </a:solidFill>
              </a:rPr>
              <a:t>Control solar fachada a patio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300" y="173110"/>
            <a:ext cx="5400000" cy="540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616" y="173110"/>
            <a:ext cx="4049738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C674EE4-FD8B-FEE3-1EC6-DC8C01BB1639}"/>
              </a:ext>
            </a:extLst>
          </p:cNvPr>
          <p:cNvSpPr txBox="1"/>
          <p:nvPr/>
        </p:nvSpPr>
        <p:spPr>
          <a:xfrm>
            <a:off x="-1" y="5471160"/>
            <a:ext cx="709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375EB0"/>
                </a:solidFill>
              </a:rPr>
              <a:t> Cadena de valor forestal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909" y="150961"/>
            <a:ext cx="4283431" cy="3600000"/>
          </a:xfrm>
          <a:prstGeom prst="rect">
            <a:avLst/>
          </a:prstGeom>
        </p:spPr>
      </p:pic>
      <p:pic>
        <p:nvPicPr>
          <p:cNvPr id="4" name="Imagen 3" descr="\\192.168.1.242\homes\MOLA\03.CONFERENCIAS, LIBROS Y EXPOSICIONES\01.PRESENTACIONES CONFERENCIAS\17.ASEFAVE\cadena forestal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3250" y="2130725"/>
            <a:ext cx="7138675" cy="35411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411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C674EE4-FD8B-FEE3-1EC6-DC8C01BB1639}"/>
              </a:ext>
            </a:extLst>
          </p:cNvPr>
          <p:cNvSpPr txBox="1"/>
          <p:nvPr/>
        </p:nvSpPr>
        <p:spPr>
          <a:xfrm>
            <a:off x="-1" y="5471160"/>
            <a:ext cx="709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err="1" smtClean="0">
                <a:solidFill>
                  <a:srgbClr val="375EB0"/>
                </a:solidFill>
              </a:rPr>
              <a:t>Suprarreciclaje</a:t>
            </a:r>
            <a:r>
              <a:rPr lang="es-ES" sz="1800" dirty="0" smtClean="0">
                <a:solidFill>
                  <a:srgbClr val="375EB0"/>
                </a:solidFill>
              </a:rPr>
              <a:t> y ACV</a:t>
            </a:r>
            <a:endParaRPr lang="es-ES" dirty="0"/>
          </a:p>
        </p:txBody>
      </p:sp>
      <p:pic>
        <p:nvPicPr>
          <p:cNvPr id="7" name="Imagen 6" descr="C:\Users\Usuario\Desktop\imaxes\arribada\IMG2023092819470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46"/>
          <a:stretch/>
        </p:blipFill>
        <p:spPr bwMode="auto">
          <a:xfrm>
            <a:off x="6453996" y="146648"/>
            <a:ext cx="5574100" cy="54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93" y="146648"/>
            <a:ext cx="54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C674EE4-FD8B-FEE3-1EC6-DC8C01BB1639}"/>
              </a:ext>
            </a:extLst>
          </p:cNvPr>
          <p:cNvSpPr txBox="1"/>
          <p:nvPr/>
        </p:nvSpPr>
        <p:spPr>
          <a:xfrm>
            <a:off x="-1" y="5471160"/>
            <a:ext cx="709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solidFill>
                  <a:srgbClr val="375EB0"/>
                </a:solidFill>
              </a:rPr>
              <a:t>Control de humedad</a:t>
            </a:r>
            <a:endParaRPr lang="es-ES" dirty="0"/>
          </a:p>
        </p:txBody>
      </p:sp>
      <p:pic>
        <p:nvPicPr>
          <p:cNvPr id="6" name="Imagen 5" descr="\\192.168.1.242\homes\MOLA\03.CONFERENCIAS, LIBROS Y EXPOSICIONES\06.CEREMONIAS\VISITA EGAP RIANXO\RIANXO\4J4A9740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62445" y="177799"/>
            <a:ext cx="8740019" cy="5368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217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2"/>
          <a:stretch/>
        </p:blipFill>
        <p:spPr>
          <a:xfrm>
            <a:off x="1112807" y="49123"/>
            <a:ext cx="10619117" cy="567561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C674EE4-FD8B-FEE3-1EC6-DC8C01BB1639}"/>
              </a:ext>
            </a:extLst>
          </p:cNvPr>
          <p:cNvSpPr txBox="1"/>
          <p:nvPr/>
        </p:nvSpPr>
        <p:spPr>
          <a:xfrm>
            <a:off x="-1" y="5471160"/>
            <a:ext cx="709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375EB0"/>
                </a:solidFill>
              </a:rPr>
              <a:t>Modelado </a:t>
            </a:r>
            <a:r>
              <a:rPr lang="es-ES" dirty="0">
                <a:solidFill>
                  <a:srgbClr val="375EB0"/>
                </a:solidFill>
              </a:rPr>
              <a:t>de información de </a:t>
            </a:r>
            <a:r>
              <a:rPr lang="es-ES" dirty="0" smtClean="0">
                <a:solidFill>
                  <a:srgbClr val="375EB0"/>
                </a:solidFill>
              </a:rPr>
              <a:t>construcción </a:t>
            </a:r>
            <a:r>
              <a:rPr lang="es-ES" dirty="0" err="1" smtClean="0">
                <a:solidFill>
                  <a:srgbClr val="375EB0"/>
                </a:solidFill>
              </a:rPr>
              <a:t>BUOs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367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C674EE4-FD8B-FEE3-1EC6-DC8C01BB1639}"/>
              </a:ext>
            </a:extLst>
          </p:cNvPr>
          <p:cNvSpPr txBox="1"/>
          <p:nvPr/>
        </p:nvSpPr>
        <p:spPr>
          <a:xfrm>
            <a:off x="-1" y="5471160"/>
            <a:ext cx="709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375EB0"/>
                </a:solidFill>
              </a:rPr>
              <a:t> Viña </a:t>
            </a:r>
            <a:r>
              <a:rPr lang="es-ES" dirty="0" err="1" smtClean="0">
                <a:solidFill>
                  <a:srgbClr val="375EB0"/>
                </a:solidFill>
              </a:rPr>
              <a:t>Mein</a:t>
            </a:r>
            <a:r>
              <a:rPr lang="es-ES" dirty="0" smtClean="0">
                <a:solidFill>
                  <a:srgbClr val="375EB0"/>
                </a:solidFill>
              </a:rPr>
              <a:t>-Emilio Rojo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60" y="204283"/>
            <a:ext cx="5040000" cy="504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317" y="204283"/>
            <a:ext cx="6720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C674EE4-FD8B-FEE3-1EC6-DC8C01BB1639}"/>
              </a:ext>
            </a:extLst>
          </p:cNvPr>
          <p:cNvSpPr txBox="1"/>
          <p:nvPr/>
        </p:nvSpPr>
        <p:spPr>
          <a:xfrm>
            <a:off x="-1" y="5471160"/>
            <a:ext cx="709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375EB0"/>
                </a:solidFill>
              </a:rPr>
              <a:t>Reconstrucción de vivienda en </a:t>
            </a:r>
            <a:r>
              <a:rPr lang="es-ES" dirty="0" err="1" smtClean="0">
                <a:solidFill>
                  <a:srgbClr val="375EB0"/>
                </a:solidFill>
              </a:rPr>
              <a:t>Saa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7941" y="198408"/>
            <a:ext cx="6749414" cy="540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40" y="186475"/>
            <a:ext cx="4628317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6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\\192.168.1.242\homes\MOLA\03.CONFERENCIAS, LIBROS Y EXPOSICIONES\01.PRESENTACIONES CONFERENCIAS\17.ASEFAVE\noallo de abaixo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307" y="12873"/>
            <a:ext cx="3608203" cy="5736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817" y="181156"/>
            <a:ext cx="8089243" cy="5400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C674EE4-FD8B-FEE3-1EC6-DC8C01BB1639}"/>
              </a:ext>
            </a:extLst>
          </p:cNvPr>
          <p:cNvSpPr txBox="1"/>
          <p:nvPr/>
        </p:nvSpPr>
        <p:spPr>
          <a:xfrm>
            <a:off x="-1" y="5471160"/>
            <a:ext cx="709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375EB0"/>
                </a:solidFill>
              </a:rPr>
              <a:t>               Centro vecinal </a:t>
            </a:r>
            <a:r>
              <a:rPr lang="es-ES" dirty="0" err="1" smtClean="0">
                <a:solidFill>
                  <a:srgbClr val="375EB0"/>
                </a:solidFill>
              </a:rPr>
              <a:t>Noallo</a:t>
            </a:r>
            <a:r>
              <a:rPr lang="es-ES" dirty="0" smtClean="0">
                <a:solidFill>
                  <a:srgbClr val="375EB0"/>
                </a:solidFill>
              </a:rPr>
              <a:t> de </a:t>
            </a:r>
            <a:r>
              <a:rPr lang="es-ES" dirty="0" err="1" smtClean="0">
                <a:solidFill>
                  <a:srgbClr val="375EB0"/>
                </a:solidFill>
              </a:rPr>
              <a:t>Abaixo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001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"/>
          <a:stretch/>
        </p:blipFill>
        <p:spPr>
          <a:xfrm>
            <a:off x="6581956" y="181155"/>
            <a:ext cx="5401436" cy="5400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C674EE4-FD8B-FEE3-1EC6-DC8C01BB1639}"/>
              </a:ext>
            </a:extLst>
          </p:cNvPr>
          <p:cNvSpPr txBox="1"/>
          <p:nvPr/>
        </p:nvSpPr>
        <p:spPr>
          <a:xfrm>
            <a:off x="-1" y="5471160"/>
            <a:ext cx="709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375EB0"/>
                </a:solidFill>
              </a:rPr>
              <a:t> Centro vecinal </a:t>
            </a:r>
            <a:r>
              <a:rPr lang="es-ES" dirty="0" err="1" smtClean="0">
                <a:solidFill>
                  <a:srgbClr val="375EB0"/>
                </a:solidFill>
              </a:rPr>
              <a:t>Noallo</a:t>
            </a:r>
            <a:r>
              <a:rPr lang="es-ES" dirty="0" smtClean="0">
                <a:solidFill>
                  <a:srgbClr val="375EB0"/>
                </a:solidFill>
              </a:rPr>
              <a:t> de </a:t>
            </a:r>
            <a:r>
              <a:rPr lang="es-ES" dirty="0" err="1" smtClean="0">
                <a:solidFill>
                  <a:srgbClr val="375EB0"/>
                </a:solidFill>
              </a:rPr>
              <a:t>Abaixo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408" y="181155"/>
            <a:ext cx="539896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5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C674EE4-FD8B-FEE3-1EC6-DC8C01BB1639}"/>
              </a:ext>
            </a:extLst>
          </p:cNvPr>
          <p:cNvSpPr txBox="1"/>
          <p:nvPr/>
        </p:nvSpPr>
        <p:spPr>
          <a:xfrm>
            <a:off x="-1" y="5471160"/>
            <a:ext cx="709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375EB0"/>
                </a:solidFill>
              </a:rPr>
              <a:t> Centro vecinal </a:t>
            </a:r>
            <a:r>
              <a:rPr lang="es-ES" dirty="0" err="1" smtClean="0">
                <a:solidFill>
                  <a:srgbClr val="375EB0"/>
                </a:solidFill>
              </a:rPr>
              <a:t>Noallo</a:t>
            </a:r>
            <a:r>
              <a:rPr lang="es-ES" dirty="0" smtClean="0">
                <a:solidFill>
                  <a:srgbClr val="375EB0"/>
                </a:solidFill>
              </a:rPr>
              <a:t> de </a:t>
            </a:r>
            <a:r>
              <a:rPr lang="es-ES" dirty="0" err="1" smtClean="0">
                <a:solidFill>
                  <a:srgbClr val="375EB0"/>
                </a:solidFill>
              </a:rPr>
              <a:t>Abaixo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4026" y="155276"/>
            <a:ext cx="7194706" cy="540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83" y="155276"/>
            <a:ext cx="405298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8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C674EE4-FD8B-FEE3-1EC6-DC8C01BB1639}"/>
              </a:ext>
            </a:extLst>
          </p:cNvPr>
          <p:cNvSpPr txBox="1"/>
          <p:nvPr/>
        </p:nvSpPr>
        <p:spPr>
          <a:xfrm>
            <a:off x="-1" y="5471160"/>
            <a:ext cx="709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375EB0"/>
                </a:solidFill>
              </a:rPr>
              <a:t> Centro vecinal </a:t>
            </a:r>
            <a:r>
              <a:rPr lang="es-ES" dirty="0" err="1" smtClean="0">
                <a:solidFill>
                  <a:srgbClr val="375EB0"/>
                </a:solidFill>
              </a:rPr>
              <a:t>Noallo</a:t>
            </a:r>
            <a:r>
              <a:rPr lang="es-ES" dirty="0" smtClean="0">
                <a:solidFill>
                  <a:srgbClr val="375EB0"/>
                </a:solidFill>
              </a:rPr>
              <a:t> de </a:t>
            </a:r>
            <a:r>
              <a:rPr lang="es-ES" dirty="0" err="1" smtClean="0">
                <a:solidFill>
                  <a:srgbClr val="375EB0"/>
                </a:solidFill>
              </a:rPr>
              <a:t>Abaixo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339" y="172528"/>
            <a:ext cx="4484299" cy="540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2870" y="172528"/>
            <a:ext cx="7198687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3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161</Words>
  <Application>Microsoft Office PowerPoint</Application>
  <PresentationFormat>Panorámica</PresentationFormat>
  <Paragraphs>38</Paragraphs>
  <Slides>37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Tema de Office</vt:lpstr>
      <vt:lpstr>Acrobat Document</vt:lpstr>
      <vt:lpstr>Madera local y trazabilidad Forestal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ponencia</dc:title>
  <dc:creator>Microsoft Office User</dc:creator>
  <cp:lastModifiedBy>Usuario</cp:lastModifiedBy>
  <cp:revision>56</cp:revision>
  <dcterms:created xsi:type="dcterms:W3CDTF">2021-10-18T07:39:59Z</dcterms:created>
  <dcterms:modified xsi:type="dcterms:W3CDTF">2025-09-12T23:23:42Z</dcterms:modified>
</cp:coreProperties>
</file>