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4" r:id="rId2"/>
  </p:sldMasterIdLst>
  <p:handoutMasterIdLst>
    <p:handoutMasterId r:id="rId35"/>
  </p:handoutMasterIdLst>
  <p:sldIdLst>
    <p:sldId id="256" r:id="rId3"/>
    <p:sldId id="1043" r:id="rId4"/>
    <p:sldId id="1044" r:id="rId5"/>
    <p:sldId id="1045" r:id="rId6"/>
    <p:sldId id="1046" r:id="rId7"/>
    <p:sldId id="999" r:id="rId8"/>
    <p:sldId id="1000" r:id="rId9"/>
    <p:sldId id="990" r:id="rId10"/>
    <p:sldId id="1003" r:id="rId11"/>
    <p:sldId id="1032" r:id="rId12"/>
    <p:sldId id="1048" r:id="rId13"/>
    <p:sldId id="1049" r:id="rId14"/>
    <p:sldId id="1004" r:id="rId15"/>
    <p:sldId id="1034" r:id="rId16"/>
    <p:sldId id="1005" r:id="rId17"/>
    <p:sldId id="1035" r:id="rId18"/>
    <p:sldId id="1041" r:id="rId19"/>
    <p:sldId id="1036" r:id="rId20"/>
    <p:sldId id="1040" r:id="rId21"/>
    <p:sldId id="993" r:id="rId22"/>
    <p:sldId id="1042" r:id="rId23"/>
    <p:sldId id="995" r:id="rId24"/>
    <p:sldId id="1019" r:id="rId25"/>
    <p:sldId id="1037" r:id="rId26"/>
    <p:sldId id="1039" r:id="rId27"/>
    <p:sldId id="1050" r:id="rId28"/>
    <p:sldId id="1038" r:id="rId29"/>
    <p:sldId id="996" r:id="rId30"/>
    <p:sldId id="1051" r:id="rId31"/>
    <p:sldId id="997" r:id="rId32"/>
    <p:sldId id="1052" r:id="rId33"/>
    <p:sldId id="258" r:id="rId3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5EB0"/>
    <a:srgbClr val="414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76"/>
    <p:restoredTop sz="96386"/>
  </p:normalViewPr>
  <p:slideViewPr>
    <p:cSldViewPr snapToGrid="0" snapToObjects="1">
      <p:cViewPr>
        <p:scale>
          <a:sx n="75" d="100"/>
          <a:sy n="75" d="100"/>
        </p:scale>
        <p:origin x="1374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1" d="100"/>
          <a:sy n="81" d="100"/>
        </p:scale>
        <p:origin x="304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D639B69-56A5-A2EE-FC4B-349F49D2D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3BD5A59-AE5E-6135-81D8-F4829A0FEA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5368B-0459-4BC0-99C1-A37677881BCD}" type="datetimeFigureOut">
              <a:rPr lang="es-ES" smtClean="0"/>
              <a:t>19/09/2025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A727B7-702D-03A7-4A53-C52508C9FD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19A794C-3AAA-EF64-A91C-D4D9406C32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C6054-F02C-4657-B835-9CCE39A27F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2680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800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D5D5979C-CD6F-4B90-7F45-8367147269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29086"/>
            <a:ext cx="12192000" cy="92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66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O sin 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741886" y="177944"/>
            <a:ext cx="5183169" cy="391905"/>
          </a:xfrm>
          <a:prstGeom prst="rect">
            <a:avLst/>
          </a:prstGeom>
        </p:spPr>
        <p:txBody>
          <a:bodyPr lIns="0" rIns="0" anchor="b"/>
          <a:lstStyle>
            <a:lvl1pPr marL="0" algn="r" defTabSz="829288" rtl="0" eaLnBrk="1" latinLnBrk="0" hangingPunct="1">
              <a:defRPr lang="es-ES" sz="2200" b="0" i="1" kern="1200" spc="91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DFD485D-2077-4944-8A68-4409AB451F46}"/>
              </a:ext>
            </a:extLst>
          </p:cNvPr>
          <p:cNvCxnSpPr>
            <a:cxnSpLocks/>
          </p:cNvCxnSpPr>
          <p:nvPr userDrawn="1"/>
        </p:nvCxnSpPr>
        <p:spPr>
          <a:xfrm>
            <a:off x="266947" y="559133"/>
            <a:ext cx="116581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2A755870-DE2B-4867-82B9-8151F18B22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947" y="177945"/>
            <a:ext cx="6126596" cy="391905"/>
          </a:xfrm>
          <a:prstGeom prst="rect">
            <a:avLst/>
          </a:prstGeom>
        </p:spPr>
        <p:txBody>
          <a:bodyPr lIns="0" rIns="0" anchor="b"/>
          <a:lstStyle>
            <a:lvl1pPr marL="0" indent="0">
              <a:buNone/>
              <a:defRPr sz="22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29938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253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741886" y="177944"/>
            <a:ext cx="5183169" cy="391905"/>
          </a:xfrm>
          <a:prstGeom prst="rect">
            <a:avLst/>
          </a:prstGeom>
        </p:spPr>
        <p:txBody>
          <a:bodyPr lIns="0" rIns="0" anchor="b"/>
          <a:lstStyle>
            <a:lvl1pPr marL="0" algn="r" defTabSz="829288" rtl="0" eaLnBrk="1" latinLnBrk="0" hangingPunct="1">
              <a:defRPr lang="es-ES" sz="2200" b="0" i="1" kern="1200" spc="91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DFD485D-2077-4944-8A68-4409AB451F46}"/>
              </a:ext>
            </a:extLst>
          </p:cNvPr>
          <p:cNvCxnSpPr>
            <a:cxnSpLocks/>
          </p:cNvCxnSpPr>
          <p:nvPr userDrawn="1"/>
        </p:nvCxnSpPr>
        <p:spPr>
          <a:xfrm>
            <a:off x="266947" y="559133"/>
            <a:ext cx="116581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2A755870-DE2B-4867-82B9-8151F18B22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947" y="177945"/>
            <a:ext cx="6126596" cy="391905"/>
          </a:xfrm>
          <a:prstGeom prst="rect">
            <a:avLst/>
          </a:prstGeom>
        </p:spPr>
        <p:txBody>
          <a:bodyPr lIns="0" rIns="0" anchor="b"/>
          <a:lstStyle>
            <a:lvl1pPr marL="0" indent="0">
              <a:buNone/>
              <a:defRPr sz="22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426334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50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5" r:id="rId3"/>
    <p:sldLayoutId id="21474836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8AA852D-67CF-9D95-5529-6704F747A5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29086"/>
            <a:ext cx="12192000" cy="92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0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DD3814-EC1D-7A4E-8106-82B5D59A7E5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4506017"/>
            <a:ext cx="12192000" cy="1555059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algn="ctr"/>
            <a:r>
              <a:rPr lang="es-ES" sz="5400" b="1" dirty="0">
                <a:solidFill>
                  <a:srgbClr val="375EB0"/>
                </a:solidFill>
              </a:rPr>
              <a:t>Rehabilitación integral de la fachada</a:t>
            </a:r>
            <a:br>
              <a:rPr lang="es-ES" sz="5400" b="1" dirty="0">
                <a:solidFill>
                  <a:srgbClr val="375EB0"/>
                </a:solidFill>
              </a:rPr>
            </a:br>
            <a:r>
              <a:rPr lang="es-ES" sz="5400" b="1" dirty="0">
                <a:solidFill>
                  <a:srgbClr val="375EB0"/>
                </a:solidFill>
              </a:rPr>
              <a:t>edificio Banco Atlántico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C674EE4-FD8B-FEE3-1EC6-DC8C01BB1639}"/>
              </a:ext>
            </a:extLst>
          </p:cNvPr>
          <p:cNvSpPr txBox="1"/>
          <p:nvPr/>
        </p:nvSpPr>
        <p:spPr>
          <a:xfrm>
            <a:off x="1" y="619070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375EB0"/>
                </a:solidFill>
              </a:rPr>
              <a:t>Jacobo Peláez-Campomanes Guibert (ENAR)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733466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A00F5-D80F-2BD1-3029-47DC43DB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52B935-CB09-791F-8B02-5452BD77C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Estado previo</a:t>
            </a:r>
          </a:p>
        </p:txBody>
      </p:sp>
      <p:pic>
        <p:nvPicPr>
          <p:cNvPr id="13" name="Imagen 12" descr="Imagen que contiene edificio, reloj, grande, barco&#10;&#10;El contenido generado por IA puede ser incorrecto.">
            <a:extLst>
              <a:ext uri="{FF2B5EF4-FFF2-40B4-BE49-F238E27FC236}">
                <a16:creationId xmlns:a16="http://schemas.microsoft.com/office/drawing/2014/main" id="{0F040F84-8C13-864F-6EB9-D8371A1D2E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76000" y="1311896"/>
            <a:ext cx="5040000" cy="3780000"/>
          </a:xfrm>
          <a:prstGeom prst="rect">
            <a:avLst/>
          </a:prstGeom>
        </p:spPr>
      </p:pic>
      <p:pic>
        <p:nvPicPr>
          <p:cNvPr id="15" name="Imagen 14" descr="La fachada de un edificio&#10;&#10;El contenido generado por IA puede ser incorrecto.">
            <a:extLst>
              <a:ext uri="{FF2B5EF4-FFF2-40B4-BE49-F238E27FC236}">
                <a16:creationId xmlns:a16="http://schemas.microsoft.com/office/drawing/2014/main" id="{CB972A08-B4F2-0046-8792-E8150186D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63052" y="1311896"/>
            <a:ext cx="5040000" cy="3780000"/>
          </a:xfrm>
          <a:prstGeom prst="rect">
            <a:avLst/>
          </a:prstGeom>
        </p:spPr>
      </p:pic>
      <p:pic>
        <p:nvPicPr>
          <p:cNvPr id="19" name="Imagen 18" descr="Un edificio de fondo&#10;&#10;El contenido generado por IA puede ser incorrecto.">
            <a:extLst>
              <a:ext uri="{FF2B5EF4-FFF2-40B4-BE49-F238E27FC236}">
                <a16:creationId xmlns:a16="http://schemas.microsoft.com/office/drawing/2014/main" id="{B96DE7E1-2E52-B9EF-6975-502D4D152D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15052" y="1311896"/>
            <a:ext cx="504000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03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76506-B948-5C7B-E1BC-0B9D7DDCF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780867-7EB7-46B3-91D2-B58F6681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F9BFAD-3AE1-66E5-C77B-13E93E1E51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Estado previo</a:t>
            </a:r>
          </a:p>
        </p:txBody>
      </p:sp>
      <p:pic>
        <p:nvPicPr>
          <p:cNvPr id="5" name="Imagen 4" descr="Edificio de piedra&#10;&#10;El contenido generado por IA puede ser incorrecto.">
            <a:extLst>
              <a:ext uri="{FF2B5EF4-FFF2-40B4-BE49-F238E27FC236}">
                <a16:creationId xmlns:a16="http://schemas.microsoft.com/office/drawing/2014/main" id="{25051458-D6A4-5821-6AAC-4CFA75E96C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76000" y="1328500"/>
            <a:ext cx="5040000" cy="3780000"/>
          </a:xfrm>
          <a:prstGeom prst="rect">
            <a:avLst/>
          </a:prstGeom>
        </p:spPr>
      </p:pic>
      <p:pic>
        <p:nvPicPr>
          <p:cNvPr id="7" name="Imagen 6" descr="Imagen que contiene ventana, hombre, viejo, sostener&#10;&#10;El contenido generado por IA puede ser incorrecto.">
            <a:extLst>
              <a:ext uri="{FF2B5EF4-FFF2-40B4-BE49-F238E27FC236}">
                <a16:creationId xmlns:a16="http://schemas.microsoft.com/office/drawing/2014/main" id="{AE3EDD34-ACDC-BCC9-CF2D-2F135760CD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63055" y="1328500"/>
            <a:ext cx="5040000" cy="3780000"/>
          </a:xfrm>
          <a:prstGeom prst="rect">
            <a:avLst/>
          </a:prstGeom>
        </p:spPr>
      </p:pic>
      <p:pic>
        <p:nvPicPr>
          <p:cNvPr id="9" name="Imagen 8" descr="Una ventana de cristal&#10;&#10;El contenido generado por IA puede ser incorrecto.">
            <a:extLst>
              <a:ext uri="{FF2B5EF4-FFF2-40B4-BE49-F238E27FC236}">
                <a16:creationId xmlns:a16="http://schemas.microsoft.com/office/drawing/2014/main" id="{D950F1BD-3048-2354-A488-515DC3EB73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47"/>
          <a:stretch>
            <a:fillRect/>
          </a:stretch>
        </p:blipFill>
        <p:spPr>
          <a:xfrm rot="5400000">
            <a:off x="7515057" y="1328501"/>
            <a:ext cx="5039998" cy="37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67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F8CC8-5C9D-ADF7-E0B3-2FB2DF299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6DED5-E5CC-288B-FE0D-DA881BE0F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4BAE72-C944-52DE-7D94-7E655D7C45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Estado previo</a:t>
            </a:r>
          </a:p>
        </p:txBody>
      </p:sp>
      <p:pic>
        <p:nvPicPr>
          <p:cNvPr id="6" name="Imagen 5" descr="Un barco en la orilla de una alberca&#10;&#10;El contenido generado por IA puede ser incorrecto.">
            <a:extLst>
              <a:ext uri="{FF2B5EF4-FFF2-40B4-BE49-F238E27FC236}">
                <a16:creationId xmlns:a16="http://schemas.microsoft.com/office/drawing/2014/main" id="{A3C4901D-6509-F171-2663-FB6490E80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999" y="727258"/>
            <a:ext cx="6718055" cy="5038541"/>
          </a:xfrm>
          <a:prstGeom prst="rect">
            <a:avLst/>
          </a:prstGeom>
        </p:spPr>
      </p:pic>
      <p:pic>
        <p:nvPicPr>
          <p:cNvPr id="10" name="Imagen 9" descr="Imagen que contiene edificio, exterior, camioneta, edificio de apartamentos&#10;&#10;El contenido generado por IA puede ser incorrecto.">
            <a:extLst>
              <a:ext uri="{FF2B5EF4-FFF2-40B4-BE49-F238E27FC236}">
                <a16:creationId xmlns:a16="http://schemas.microsoft.com/office/drawing/2014/main" id="{5557409A-DEA9-1B6C-62CA-E72AB8BCF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2452" y="871752"/>
            <a:ext cx="5038541" cy="474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53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A00F5-D80F-2BD1-3029-47DC43DB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52B935-CB09-791F-8B02-5452BD77C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Propuesta constructiva</a:t>
            </a:r>
          </a:p>
        </p:txBody>
      </p:sp>
      <p:pic>
        <p:nvPicPr>
          <p:cNvPr id="9" name="Imagen 8" descr="Diagrama, Dibujo de ingeniería&#10;&#10;El contenido generado por IA puede ser incorrecto.">
            <a:extLst>
              <a:ext uri="{FF2B5EF4-FFF2-40B4-BE49-F238E27FC236}">
                <a16:creationId xmlns:a16="http://schemas.microsoft.com/office/drawing/2014/main" id="{BA8C21DC-4C71-8EF0-CC93-A1199DE345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30" t="18332" r="23235" b="9815"/>
          <a:stretch/>
        </p:blipFill>
        <p:spPr>
          <a:xfrm>
            <a:off x="6741886" y="740102"/>
            <a:ext cx="3454978" cy="5709518"/>
          </a:xfrm>
          <a:prstGeom prst="rect">
            <a:avLst/>
          </a:prstGeom>
        </p:spPr>
      </p:pic>
      <p:pic>
        <p:nvPicPr>
          <p:cNvPr id="11" name="Imagen 10" descr="Diagrama, Dibujo de ingeniería&#10;&#10;El contenido generado por IA puede ser incorrecto.">
            <a:extLst>
              <a:ext uri="{FF2B5EF4-FFF2-40B4-BE49-F238E27FC236}">
                <a16:creationId xmlns:a16="http://schemas.microsoft.com/office/drawing/2014/main" id="{C473426B-CF1D-460D-779D-277D088766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94" t="14876" r="26690" b="14876"/>
          <a:stretch/>
        </p:blipFill>
        <p:spPr>
          <a:xfrm>
            <a:off x="2017121" y="750770"/>
            <a:ext cx="3309814" cy="558209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C43E65D6-92AD-3A6F-1C5E-EF350B527BF6}"/>
              </a:ext>
            </a:extLst>
          </p:cNvPr>
          <p:cNvSpPr txBox="1"/>
          <p:nvPr/>
        </p:nvSpPr>
        <p:spPr>
          <a:xfrm>
            <a:off x="2248189" y="6187016"/>
            <a:ext cx="2665858" cy="377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Estado previo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0329409-2657-8340-DDEB-71C8EE75A82D}"/>
              </a:ext>
            </a:extLst>
          </p:cNvPr>
          <p:cNvSpPr txBox="1"/>
          <p:nvPr/>
        </p:nvSpPr>
        <p:spPr>
          <a:xfrm>
            <a:off x="6339060" y="6182932"/>
            <a:ext cx="2665858" cy="377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Estado reformado</a:t>
            </a:r>
          </a:p>
        </p:txBody>
      </p:sp>
    </p:spTree>
    <p:extLst>
      <p:ext uri="{BB962C8B-B14F-4D97-AF65-F5344CB8AC3E}">
        <p14:creationId xmlns:p14="http://schemas.microsoft.com/office/powerpoint/2010/main" val="419970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57490-68E5-E70B-D1EC-63B935F70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93C01B-6CF1-BE87-2F16-571A7C5A9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0ED854-47E9-3662-E6D7-BF3C25ED2E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Propuesta constructiva</a:t>
            </a:r>
          </a:p>
        </p:txBody>
      </p:sp>
      <p:pic>
        <p:nvPicPr>
          <p:cNvPr id="5" name="Imagen 4" descr="Diagrama&#10;&#10;El contenido generado por IA puede ser incorrecto.">
            <a:extLst>
              <a:ext uri="{FF2B5EF4-FFF2-40B4-BE49-F238E27FC236}">
                <a16:creationId xmlns:a16="http://schemas.microsoft.com/office/drawing/2014/main" id="{AD132FA2-504E-911E-3AA2-53D9C936F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11" t="10741" r="36609" b="14259"/>
          <a:stretch/>
        </p:blipFill>
        <p:spPr>
          <a:xfrm>
            <a:off x="2263913" y="1027637"/>
            <a:ext cx="2410384" cy="5006180"/>
          </a:xfrm>
          <a:prstGeom prst="rect">
            <a:avLst/>
          </a:prstGeom>
        </p:spPr>
      </p:pic>
      <p:pic>
        <p:nvPicPr>
          <p:cNvPr id="7" name="Imagen 6" descr="Diagrama, Dibujo de ingeniería&#10;&#10;El contenido generado por IA puede ser incorrecto.">
            <a:extLst>
              <a:ext uri="{FF2B5EF4-FFF2-40B4-BE49-F238E27FC236}">
                <a16:creationId xmlns:a16="http://schemas.microsoft.com/office/drawing/2014/main" id="{A6A1C6DF-F07A-B238-D620-07C88397E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34" t="23518" r="19089" b="32408"/>
          <a:stretch/>
        </p:blipFill>
        <p:spPr>
          <a:xfrm>
            <a:off x="5863076" y="1664095"/>
            <a:ext cx="3721100" cy="395366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83CFFEB-6648-7F55-C075-412810A440F0}"/>
              </a:ext>
            </a:extLst>
          </p:cNvPr>
          <p:cNvSpPr txBox="1"/>
          <p:nvPr/>
        </p:nvSpPr>
        <p:spPr>
          <a:xfrm>
            <a:off x="2248189" y="6187016"/>
            <a:ext cx="2665858" cy="377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Estado previo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77BA459-D5AD-CCFF-88E7-E856A92B1AAB}"/>
              </a:ext>
            </a:extLst>
          </p:cNvPr>
          <p:cNvSpPr txBox="1"/>
          <p:nvPr/>
        </p:nvSpPr>
        <p:spPr>
          <a:xfrm>
            <a:off x="6339060" y="6182932"/>
            <a:ext cx="2665858" cy="377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Estado reformado</a:t>
            </a:r>
          </a:p>
        </p:txBody>
      </p:sp>
    </p:spTree>
    <p:extLst>
      <p:ext uri="{BB962C8B-B14F-4D97-AF65-F5344CB8AC3E}">
        <p14:creationId xmlns:p14="http://schemas.microsoft.com/office/powerpoint/2010/main" val="645149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A00F5-D80F-2BD1-3029-47DC43DB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52B935-CB09-791F-8B02-5452BD77C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Propuesta constructiva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4CE529D-AF56-82E7-FC7C-92FAB75A4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755" y="738207"/>
            <a:ext cx="7717300" cy="594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74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06866-0B43-34A8-E336-10F09E47D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64E3749-538B-423A-8618-AB673E435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314" y="738207"/>
            <a:ext cx="7795741" cy="600765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6AFB04-629C-10D1-0E86-06B257A08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27540C-797A-35C2-E6E5-8EC37603CA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Propuesta constructiva</a:t>
            </a:r>
          </a:p>
        </p:txBody>
      </p:sp>
    </p:spTree>
    <p:extLst>
      <p:ext uri="{BB962C8B-B14F-4D97-AF65-F5344CB8AC3E}">
        <p14:creationId xmlns:p14="http://schemas.microsoft.com/office/powerpoint/2010/main" val="1142332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5C09A-0289-3590-197A-A32571C70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278739-D228-C4A4-CE3A-945581B76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A0FE28-4EFC-DD77-1339-693CD90FE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Evolución del detalle / Montante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1716D3-F862-58C3-36A5-BA7E2D82A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48" y="2072628"/>
            <a:ext cx="3639819" cy="390892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F8CF280-458E-D0A9-2D05-41E8663199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307992" y="1330063"/>
            <a:ext cx="3958145" cy="465149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24DD486-7E03-7CC9-9CCC-03E5B5C4B9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rcRect t="24724" b="9312"/>
          <a:stretch/>
        </p:blipFill>
        <p:spPr>
          <a:xfrm>
            <a:off x="8529368" y="1702596"/>
            <a:ext cx="3263845" cy="412123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34B984D-C4E7-B464-5795-C9FD652FD02D}"/>
              </a:ext>
            </a:extLst>
          </p:cNvPr>
          <p:cNvSpPr txBox="1"/>
          <p:nvPr/>
        </p:nvSpPr>
        <p:spPr>
          <a:xfrm>
            <a:off x="4966264" y="6177419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Proyecto (ENAR)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1EF27F8-113B-8173-634F-59B16DDC20DE}"/>
              </a:ext>
            </a:extLst>
          </p:cNvPr>
          <p:cNvSpPr txBox="1"/>
          <p:nvPr/>
        </p:nvSpPr>
        <p:spPr>
          <a:xfrm>
            <a:off x="8840490" y="6171847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Obra (</a:t>
            </a:r>
            <a:r>
              <a:rPr lang="es-ES" noProof="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Celimac</a:t>
            </a:r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5719BAE-78B1-C9E4-E7CE-830A2B9B1FA9}"/>
              </a:ext>
            </a:extLst>
          </p:cNvPr>
          <p:cNvSpPr txBox="1"/>
          <p:nvPr/>
        </p:nvSpPr>
        <p:spPr>
          <a:xfrm>
            <a:off x="1008119" y="6171847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Estado previo</a:t>
            </a:r>
          </a:p>
        </p:txBody>
      </p:sp>
    </p:spTree>
    <p:extLst>
      <p:ext uri="{BB962C8B-B14F-4D97-AF65-F5344CB8AC3E}">
        <p14:creationId xmlns:p14="http://schemas.microsoft.com/office/powerpoint/2010/main" val="1887322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BA517-2A93-7684-030A-FFC0FE6F7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C521E1-55F4-0A4F-26F5-3ABCC3CF8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E13233-04D5-1C70-0B53-E489F71DF1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Evolución del detalle / Antepecho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182759D-1398-7C0E-5392-E6144E0663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601" r="21801"/>
          <a:stretch/>
        </p:blipFill>
        <p:spPr>
          <a:xfrm>
            <a:off x="1265000" y="740672"/>
            <a:ext cx="2156575" cy="542671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611B2B4-1344-60FC-DC92-90D131B53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730" r="21645"/>
          <a:stretch/>
        </p:blipFill>
        <p:spPr>
          <a:xfrm>
            <a:off x="5194910" y="740672"/>
            <a:ext cx="2156576" cy="54267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45C8D09-0191-69EA-1EA2-6EAE9BC39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821" y="756695"/>
            <a:ext cx="2254596" cy="53870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E9D918E-38EB-0BF0-2908-441C9A7B15E4}"/>
              </a:ext>
            </a:extLst>
          </p:cNvPr>
          <p:cNvSpPr txBox="1"/>
          <p:nvPr/>
        </p:nvSpPr>
        <p:spPr>
          <a:xfrm>
            <a:off x="4966264" y="6177419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Proyecto (ENAR)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7C2EE1D-1FC7-F6C5-E5F3-B30736F7A34A}"/>
              </a:ext>
            </a:extLst>
          </p:cNvPr>
          <p:cNvSpPr txBox="1"/>
          <p:nvPr/>
        </p:nvSpPr>
        <p:spPr>
          <a:xfrm>
            <a:off x="8840490" y="6171847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Obra (</a:t>
            </a:r>
            <a:r>
              <a:rPr lang="es-ES" noProof="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Celimac</a:t>
            </a:r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69A0264-6886-7786-9F0D-5336611A5FCA}"/>
              </a:ext>
            </a:extLst>
          </p:cNvPr>
          <p:cNvSpPr txBox="1"/>
          <p:nvPr/>
        </p:nvSpPr>
        <p:spPr>
          <a:xfrm>
            <a:off x="1008119" y="6171847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Estado previo</a:t>
            </a:r>
          </a:p>
        </p:txBody>
      </p:sp>
    </p:spTree>
    <p:extLst>
      <p:ext uri="{BB962C8B-B14F-4D97-AF65-F5344CB8AC3E}">
        <p14:creationId xmlns:p14="http://schemas.microsoft.com/office/powerpoint/2010/main" val="1551462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38616-666C-751B-914A-1451FB755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938A0A-BC75-2853-512E-E8A8C50DE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7E99B7-0F4C-0929-05F4-8F71B66582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Diseño de fachada / Obra</a:t>
            </a:r>
          </a:p>
        </p:txBody>
      </p:sp>
      <p:pic>
        <p:nvPicPr>
          <p:cNvPr id="17" name="Picture 2" descr="CELIMAC | LinkedIn">
            <a:extLst>
              <a:ext uri="{FF2B5EF4-FFF2-40B4-BE49-F238E27FC236}">
                <a16:creationId xmlns:a16="http://schemas.microsoft.com/office/drawing/2014/main" id="{39989320-E919-D545-7CD4-9223424FE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480" b="32480"/>
          <a:stretch/>
        </p:blipFill>
        <p:spPr bwMode="auto">
          <a:xfrm>
            <a:off x="9535020" y="848255"/>
            <a:ext cx="2190794" cy="76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34D9B41-4BBE-82E5-FF3B-2BA13C682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66" y="950912"/>
            <a:ext cx="2320143" cy="50066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A5A1B68-2CBD-6EB2-F2F4-6C20F1F436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32" r="6605" b="2508"/>
          <a:stretch/>
        </p:blipFill>
        <p:spPr>
          <a:xfrm>
            <a:off x="6858439" y="950912"/>
            <a:ext cx="2358614" cy="50066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A1A0EFD-8EB8-8B39-B574-E47C591C76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056"/>
          <a:stretch/>
        </p:blipFill>
        <p:spPr>
          <a:xfrm>
            <a:off x="9402874" y="1969220"/>
            <a:ext cx="2190794" cy="39883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EC6242E-1883-A3D5-4864-923E28C702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128"/>
          <a:stretch/>
        </p:blipFill>
        <p:spPr>
          <a:xfrm>
            <a:off x="2804329" y="950911"/>
            <a:ext cx="3868289" cy="5006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A4819DE9-7953-BB8E-DE55-F6848E3C391A}"/>
              </a:ext>
            </a:extLst>
          </p:cNvPr>
          <p:cNvSpPr txBox="1"/>
          <p:nvPr/>
        </p:nvSpPr>
        <p:spPr>
          <a:xfrm>
            <a:off x="2804329" y="5987181"/>
            <a:ext cx="3868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Detalle travesaños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363B456-9B7F-714F-F7D0-85C4E4B8AAEE}"/>
              </a:ext>
            </a:extLst>
          </p:cNvPr>
          <p:cNvSpPr txBox="1"/>
          <p:nvPr/>
        </p:nvSpPr>
        <p:spPr>
          <a:xfrm>
            <a:off x="6858440" y="5987181"/>
            <a:ext cx="235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Montante (opaco)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69F13DC-0DD7-5727-7157-D92510D15D04}"/>
              </a:ext>
            </a:extLst>
          </p:cNvPr>
          <p:cNvSpPr txBox="1"/>
          <p:nvPr/>
        </p:nvSpPr>
        <p:spPr>
          <a:xfrm>
            <a:off x="298366" y="5987181"/>
            <a:ext cx="232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Sección antepecho</a:t>
            </a:r>
            <a:endParaRPr lang="es-ES" noProof="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43F2313-C45F-DAFA-42F2-83261AE31734}"/>
              </a:ext>
            </a:extLst>
          </p:cNvPr>
          <p:cNvSpPr txBox="1"/>
          <p:nvPr/>
        </p:nvSpPr>
        <p:spPr>
          <a:xfrm>
            <a:off x="9402874" y="5987181"/>
            <a:ext cx="219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Montante (visión)</a:t>
            </a:r>
          </a:p>
        </p:txBody>
      </p:sp>
    </p:spTree>
    <p:extLst>
      <p:ext uri="{BB962C8B-B14F-4D97-AF65-F5344CB8AC3E}">
        <p14:creationId xmlns:p14="http://schemas.microsoft.com/office/powerpoint/2010/main" val="1503163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956DDA0D-F820-3652-2A8E-DB2B5A24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26"/>
          <a:stretch>
            <a:fillRect/>
          </a:stretch>
        </p:blipFill>
        <p:spPr>
          <a:xfrm>
            <a:off x="0" y="-50800"/>
            <a:ext cx="12192000" cy="690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95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A00F5-D80F-2BD1-3029-47DC43DB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52B935-CB09-791F-8B02-5452BD77C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 err="1"/>
              <a:t>Mock</a:t>
            </a:r>
            <a:r>
              <a:rPr lang="es-ES" dirty="0"/>
              <a:t>-up visual</a:t>
            </a:r>
          </a:p>
        </p:txBody>
      </p:sp>
      <p:pic>
        <p:nvPicPr>
          <p:cNvPr id="19" name="Imagen 18" descr="Imagen rotada de un edificio&#10;&#10;El contenido generado por IA puede ser incorrecto.">
            <a:extLst>
              <a:ext uri="{FF2B5EF4-FFF2-40B4-BE49-F238E27FC236}">
                <a16:creationId xmlns:a16="http://schemas.microsoft.com/office/drawing/2014/main" id="{F2BD1120-87CE-EA7D-8BA7-EB2CED3FB1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288"/>
          <a:stretch/>
        </p:blipFill>
        <p:spPr>
          <a:xfrm>
            <a:off x="266064" y="933124"/>
            <a:ext cx="7566261" cy="4763733"/>
          </a:xfrm>
          <a:prstGeom prst="rect">
            <a:avLst/>
          </a:prstGeom>
        </p:spPr>
      </p:pic>
      <p:pic>
        <p:nvPicPr>
          <p:cNvPr id="21" name="Imagen 20" descr="Vista desde la ventana de un edificio&#10;&#10;El contenido generado por IA puede ser incorrecto.">
            <a:extLst>
              <a:ext uri="{FF2B5EF4-FFF2-40B4-BE49-F238E27FC236}">
                <a16:creationId xmlns:a16="http://schemas.microsoft.com/office/drawing/2014/main" id="{480045BC-C398-B42D-F3B0-F4409E6375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96914" y="1368717"/>
            <a:ext cx="4763732" cy="389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25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F1BCF-F670-733E-BDE6-26510E1D4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58A9BB3B-86F6-72F4-07D3-16D4EE191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388" y="2161000"/>
            <a:ext cx="2571424" cy="36419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C5E4C37-77AC-A8FE-92AB-F863DF5C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C66B01-8F0B-F8F6-2069-820C69B4CD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Fichas de vidrios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5839C6A-8AA5-FD63-DC0F-04A4AE54A7A5}"/>
              </a:ext>
            </a:extLst>
          </p:cNvPr>
          <p:cNvSpPr txBox="1"/>
          <p:nvPr/>
        </p:nvSpPr>
        <p:spPr>
          <a:xfrm>
            <a:off x="7343571" y="5929528"/>
            <a:ext cx="3868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Vidrio opaco (Fotovoltaico)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FA01F4-9DDA-0392-C9BD-5491F521F00E}"/>
              </a:ext>
            </a:extLst>
          </p:cNvPr>
          <p:cNvSpPr txBox="1"/>
          <p:nvPr/>
        </p:nvSpPr>
        <p:spPr>
          <a:xfrm>
            <a:off x="2047855" y="5929528"/>
            <a:ext cx="232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Vidrio visión</a:t>
            </a:r>
            <a:endParaRPr lang="es-ES" noProof="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F25629D-3B21-3740-A46E-A86A74319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1149476"/>
            <a:ext cx="5495925" cy="134303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CAB8EDA-F6E7-8DE1-400D-21474D3DF8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392"/>
          <a:stretch/>
        </p:blipFill>
        <p:spPr>
          <a:xfrm>
            <a:off x="284884" y="2652359"/>
            <a:ext cx="5469843" cy="26591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9BC2122-0C61-8B58-6F05-72E6693554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8415"/>
          <a:stretch/>
        </p:blipFill>
        <p:spPr>
          <a:xfrm>
            <a:off x="9608280" y="896677"/>
            <a:ext cx="1603580" cy="232059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C9292E6-D004-C67C-D57F-B895775CF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4949" y="1077689"/>
            <a:ext cx="3418470" cy="463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9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A00F5-D80F-2BD1-3029-47DC43DB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52B935-CB09-791F-8B02-5452BD77C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Ensayo de fachada</a:t>
            </a:r>
          </a:p>
        </p:txBody>
      </p:sp>
      <p:pic>
        <p:nvPicPr>
          <p:cNvPr id="8" name="Imagen 7" descr="Imagen que contiene interior, edificio, colgando, hecho de madera&#10;&#10;El contenido generado por IA puede ser incorrecto.">
            <a:extLst>
              <a:ext uri="{FF2B5EF4-FFF2-40B4-BE49-F238E27FC236}">
                <a16:creationId xmlns:a16="http://schemas.microsoft.com/office/drawing/2014/main" id="{F9578BDD-C766-C51B-CBDE-FB05E2840A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69126" y="1335482"/>
            <a:ext cx="4748217" cy="3829394"/>
          </a:xfrm>
          <a:prstGeom prst="rect">
            <a:avLst/>
          </a:prstGeom>
        </p:spPr>
      </p:pic>
      <p:pic>
        <p:nvPicPr>
          <p:cNvPr id="12" name="Imagen 11" descr="Vista de un edificio&#10;&#10;El contenido generado por IA puede ser incorrecto.">
            <a:extLst>
              <a:ext uri="{FF2B5EF4-FFF2-40B4-BE49-F238E27FC236}">
                <a16:creationId xmlns:a16="http://schemas.microsoft.com/office/drawing/2014/main" id="{0D1F0063-CE7C-28A0-A2C1-A9B155B50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55403" y="1357325"/>
            <a:ext cx="4748216" cy="3785711"/>
          </a:xfrm>
          <a:prstGeom prst="rect">
            <a:avLst/>
          </a:prstGeom>
        </p:spPr>
      </p:pic>
      <p:pic>
        <p:nvPicPr>
          <p:cNvPr id="16" name="Imagen 15" descr="Imagen que contiene interior, tabla, equipo, cuarto&#10;&#10;El contenido generado por IA puede ser incorrecto.">
            <a:extLst>
              <a:ext uri="{FF2B5EF4-FFF2-40B4-BE49-F238E27FC236}">
                <a16:creationId xmlns:a16="http://schemas.microsoft.com/office/drawing/2014/main" id="{CE285274-C4D6-C6CA-8FBE-5D9130D67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58091" y="1357326"/>
            <a:ext cx="4748217" cy="37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42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A00F5-D80F-2BD1-3029-47DC43DB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52B935-CB09-791F-8B02-5452BD77C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Instalación</a:t>
            </a:r>
          </a:p>
        </p:txBody>
      </p:sp>
      <p:pic>
        <p:nvPicPr>
          <p:cNvPr id="11" name="Imagen 10" descr="Una torre de un edificio&#10;&#10;El contenido generado por IA puede ser incorrecto.">
            <a:extLst>
              <a:ext uri="{FF2B5EF4-FFF2-40B4-BE49-F238E27FC236}">
                <a16:creationId xmlns:a16="http://schemas.microsoft.com/office/drawing/2014/main" id="{A83A2A15-0204-DD53-6047-E32EE4388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049" y="789663"/>
            <a:ext cx="3959006" cy="5016051"/>
          </a:xfrm>
          <a:prstGeom prst="rect">
            <a:avLst/>
          </a:prstGeom>
        </p:spPr>
      </p:pic>
      <p:pic>
        <p:nvPicPr>
          <p:cNvPr id="13" name="Imagen 12" descr="Vista de un edificio&#10;&#10;El contenido generado por IA puede ser incorrecto.">
            <a:extLst>
              <a:ext uri="{FF2B5EF4-FFF2-40B4-BE49-F238E27FC236}">
                <a16:creationId xmlns:a16="http://schemas.microsoft.com/office/drawing/2014/main" id="{0818EE04-A11D-AEFE-D6EF-83F42C807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44" y="789662"/>
            <a:ext cx="7054156" cy="50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11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AC3C6-7973-E8B6-7F0B-4662BB969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dificio, pieza, pastel, tabla&#10;&#10;El contenido generado por IA puede ser incorrecto.">
            <a:extLst>
              <a:ext uri="{FF2B5EF4-FFF2-40B4-BE49-F238E27FC236}">
                <a16:creationId xmlns:a16="http://schemas.microsoft.com/office/drawing/2014/main" id="{017D2DC7-9B04-1662-82AD-0F4C935F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71747" y="1440982"/>
            <a:ext cx="4892187" cy="376237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2EFF4D5-498A-B884-3482-688C4F32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FFBC8D-0E9B-9754-8534-D841514885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Instalación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2D13D89-0C91-3CD5-4DB8-D3BC31B3F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41111" y="1407469"/>
            <a:ext cx="4892187" cy="382939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740F31-986C-8AD2-6313-7CD7FBDDD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76715" y="1429919"/>
            <a:ext cx="4864285" cy="37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20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42E6C-2FCE-0D16-03F8-77C7187EA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75EC2E-DE9C-CA0F-8B10-6B896891A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05F5D3-705B-8724-9F81-520A60D10B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Instalación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798B922-AC51-3FB0-5EAB-3192E0FFFD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71162" y="1441569"/>
            <a:ext cx="4893357" cy="37623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73ADF9D-0964-A12D-1E0A-59648FDA45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41697" y="1408055"/>
            <a:ext cx="4893358" cy="38293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5CFECEF-E141-6813-33D2-B544F4FC9A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62179" y="1429897"/>
            <a:ext cx="4893358" cy="37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01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689DD-3C40-4C47-8380-BA02B08D5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C96D2-B8C9-CEED-4AFA-7FB4CD7FC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3379B5-4361-F4FA-D7A2-8A7447F0A3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Resultado</a:t>
            </a:r>
          </a:p>
        </p:txBody>
      </p:sp>
      <p:pic>
        <p:nvPicPr>
          <p:cNvPr id="5" name="Imagen 4" descr="Una torre alta de un edificio&#10;&#10;El contenido generado por IA puede ser incorrecto.">
            <a:extLst>
              <a:ext uri="{FF2B5EF4-FFF2-40B4-BE49-F238E27FC236}">
                <a16:creationId xmlns:a16="http://schemas.microsoft.com/office/drawing/2014/main" id="{100CBBBF-5E45-5C79-F342-E412E87180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48" y="667766"/>
            <a:ext cx="3758952" cy="5040000"/>
          </a:xfrm>
          <a:prstGeom prst="rect">
            <a:avLst/>
          </a:prstGeom>
        </p:spPr>
      </p:pic>
      <p:pic>
        <p:nvPicPr>
          <p:cNvPr id="7" name="Imagen 6" descr="Vista de un puente&#10;&#10;El contenido generado por IA puede ser incorrecto.">
            <a:extLst>
              <a:ext uri="{FF2B5EF4-FFF2-40B4-BE49-F238E27FC236}">
                <a16:creationId xmlns:a16="http://schemas.microsoft.com/office/drawing/2014/main" id="{F1D29422-30FA-8081-ED6C-21B6EEE6C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301" y="667766"/>
            <a:ext cx="7746752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68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CD094-285F-FEFB-B144-E9F667DAD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615134-92F7-9D3C-248F-19E542CE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8E0479-7325-C424-288C-16F9D3017A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Resultado</a:t>
            </a:r>
          </a:p>
        </p:txBody>
      </p:sp>
      <p:pic>
        <p:nvPicPr>
          <p:cNvPr id="11" name="Imagen 10" descr="Un edificio de fondo&#10;&#10;El contenido generado por IA puede ser incorrecto.">
            <a:extLst>
              <a:ext uri="{FF2B5EF4-FFF2-40B4-BE49-F238E27FC236}">
                <a16:creationId xmlns:a16="http://schemas.microsoft.com/office/drawing/2014/main" id="{F99CC407-9C4D-B927-F98D-DCF4FF265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47" y="667766"/>
            <a:ext cx="7759452" cy="5018730"/>
          </a:xfrm>
          <a:prstGeom prst="rect">
            <a:avLst/>
          </a:prstGeom>
        </p:spPr>
      </p:pic>
      <p:pic>
        <p:nvPicPr>
          <p:cNvPr id="13" name="Imagen 12" descr="Torre de un edificio&#10;&#10;El contenido generado por IA puede ser incorrecto.">
            <a:extLst>
              <a:ext uri="{FF2B5EF4-FFF2-40B4-BE49-F238E27FC236}">
                <a16:creationId xmlns:a16="http://schemas.microsoft.com/office/drawing/2014/main" id="{953E65B3-C53C-36EF-1A4E-7AB75D97A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79"/>
          <a:stretch>
            <a:fillRect/>
          </a:stretch>
        </p:blipFill>
        <p:spPr>
          <a:xfrm>
            <a:off x="8191500" y="667765"/>
            <a:ext cx="3733552" cy="501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10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A00F5-D80F-2BD1-3029-47DC43DB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52B935-CB09-791F-8B02-5452BD77C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Resultado</a:t>
            </a:r>
          </a:p>
        </p:txBody>
      </p:sp>
      <p:pic>
        <p:nvPicPr>
          <p:cNvPr id="5" name="Imagen 4" descr="Vista de un edificio&#10;&#10;El contenido generado por IA puede ser incorrecto.">
            <a:extLst>
              <a:ext uri="{FF2B5EF4-FFF2-40B4-BE49-F238E27FC236}">
                <a16:creationId xmlns:a16="http://schemas.microsoft.com/office/drawing/2014/main" id="{09E6D3FE-6F59-6939-776D-341302196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83"/>
          <a:stretch>
            <a:fillRect/>
          </a:stretch>
        </p:blipFill>
        <p:spPr>
          <a:xfrm>
            <a:off x="5600700" y="746954"/>
            <a:ext cx="6324354" cy="5056945"/>
          </a:xfrm>
          <a:prstGeom prst="rect">
            <a:avLst/>
          </a:prstGeom>
        </p:spPr>
      </p:pic>
      <p:pic>
        <p:nvPicPr>
          <p:cNvPr id="7" name="Imagen 6" descr="Imagen que contiene exterior, edificio, tabla, grupo&#10;&#10;El contenido generado por IA puede ser incorrecto.">
            <a:extLst>
              <a:ext uri="{FF2B5EF4-FFF2-40B4-BE49-F238E27FC236}">
                <a16:creationId xmlns:a16="http://schemas.microsoft.com/office/drawing/2014/main" id="{D4496C40-776B-7319-0C66-0B5A07DE3E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47" y="721359"/>
            <a:ext cx="5168653" cy="50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41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BBB28-C690-1817-A509-70CCDAB81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E51141-87E8-8850-8989-522214960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1CB791-3E92-C956-B1FF-F42645B474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Conclusión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411F533-C070-C644-08FE-2014220C3AC2}"/>
              </a:ext>
            </a:extLst>
          </p:cNvPr>
          <p:cNvSpPr txBox="1"/>
          <p:nvPr/>
        </p:nvSpPr>
        <p:spPr>
          <a:xfrm>
            <a:off x="283658" y="1102294"/>
            <a:ext cx="9215942" cy="447866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  <a:tabLst>
                <a:tab pos="655081" algn="l"/>
                <a:tab pos="2436035" algn="l"/>
              </a:tabLst>
            </a:pPr>
            <a:r>
              <a:rPr lang="es-ES" sz="1814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Preservación de la imagen original</a:t>
            </a:r>
          </a:p>
          <a:p>
            <a:pPr marL="310976" indent="-310976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655081" algn="l"/>
                <a:tab pos="2436035" algn="l"/>
              </a:tabLst>
            </a:pP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Preservación de la perfilería original exterior</a:t>
            </a:r>
          </a:p>
          <a:p>
            <a:pPr marL="310976" indent="-310976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655081" algn="l"/>
                <a:tab pos="2436035" algn="l"/>
              </a:tabLst>
            </a:pPr>
            <a:r>
              <a:rPr lang="es-ES" sz="1814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Mock</a:t>
            </a: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-up visual para elección de nuevos vidrios (visión y fotovoltaico)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  <a:tabLst>
                <a:tab pos="655081" algn="l"/>
                <a:tab pos="2436035" algn="l"/>
              </a:tabLst>
            </a:pPr>
            <a:r>
              <a:rPr lang="es-ES" sz="1814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Mejora prestacional</a:t>
            </a:r>
          </a:p>
          <a:p>
            <a:pPr marL="310976" indent="-310976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655081" algn="l"/>
                <a:tab pos="2436035" algn="l"/>
              </a:tabLst>
            </a:pP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Ahorro de la demanda energética  (90% calefacción y 19% refrigeración)</a:t>
            </a:r>
          </a:p>
          <a:p>
            <a:pPr marL="310976" indent="-310976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655081" algn="l"/>
                <a:tab pos="2436035" algn="l"/>
              </a:tabLst>
            </a:pP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Mejora acústica en un 143%</a:t>
            </a:r>
          </a:p>
          <a:p>
            <a:pPr marL="310976" indent="-310976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655081" algn="l"/>
                <a:tab pos="2436035" algn="l"/>
              </a:tabLst>
            </a:pP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Mejora de la transmitancia térmica (380%) y reducción de ganancias solares (52%)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  <a:tabLst>
                <a:tab pos="655081" algn="l"/>
                <a:tab pos="2436035" algn="l"/>
              </a:tabLst>
            </a:pPr>
            <a:r>
              <a:rPr lang="es-ES" sz="1814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Impacto ambiental</a:t>
            </a:r>
          </a:p>
          <a:p>
            <a:pPr marL="310976" indent="-310976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655081" algn="l"/>
                <a:tab pos="2436035" algn="l"/>
              </a:tabLst>
            </a:pP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Conservación de elementos originales (huella de carbono reducida un 37%)</a:t>
            </a:r>
          </a:p>
          <a:p>
            <a:pPr marL="310976" indent="-310976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655081" algn="l"/>
                <a:tab pos="2436035" algn="l"/>
              </a:tabLst>
            </a:pP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Generación del 20% de la energía necesaria en el edificio en fase de uso</a:t>
            </a:r>
          </a:p>
          <a:p>
            <a:pPr marL="310976" indent="-310976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655081" algn="l"/>
                <a:tab pos="2436035" algn="l"/>
              </a:tabLst>
            </a:pP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Reciclado del 97% del vidrio original</a:t>
            </a:r>
          </a:p>
          <a:p>
            <a:pPr marL="310976" indent="-310976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655081" algn="l"/>
                <a:tab pos="2436035" algn="l"/>
              </a:tabLst>
            </a:pP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Reducción del 22% de los residuos generados</a:t>
            </a:r>
          </a:p>
        </p:txBody>
      </p:sp>
      <p:pic>
        <p:nvPicPr>
          <p:cNvPr id="5" name="Imagen 4" descr="Vista de una ciudad desde lo alto de un edificio&#10;&#10;El contenido generado por IA puede ser incorrecto.">
            <a:extLst>
              <a:ext uri="{FF2B5EF4-FFF2-40B4-BE49-F238E27FC236}">
                <a16:creationId xmlns:a16="http://schemas.microsoft.com/office/drawing/2014/main" id="{314DCC0D-0BF1-6C40-EEBD-700678C1F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086" y="776514"/>
            <a:ext cx="3174555" cy="49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38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8FF6E-6CBB-8FE1-D3F8-EAD86D3E0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en blanco y negro de un edificio&#10;&#10;El contenido generado por IA puede ser incorrecto.">
            <a:extLst>
              <a:ext uri="{FF2B5EF4-FFF2-40B4-BE49-F238E27FC236}">
                <a16:creationId xmlns:a16="http://schemas.microsoft.com/office/drawing/2014/main" id="{D96D012B-7FAB-4782-6735-7A7DC5DB3F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09" r="6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73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A00F5-D80F-2BD1-3029-47DC43DB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52B935-CB09-791F-8B02-5452BD77C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Lecciones aprendidas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34E3C74D-8AA4-A62C-2C31-D418DB857D19}"/>
              </a:ext>
            </a:extLst>
          </p:cNvPr>
          <p:cNvSpPr txBox="1"/>
          <p:nvPr/>
        </p:nvSpPr>
        <p:spPr>
          <a:xfrm>
            <a:off x="283659" y="1132114"/>
            <a:ext cx="4262942" cy="33303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310976" indent="-310976" algn="just">
              <a:spcBef>
                <a:spcPts val="544"/>
              </a:spcBef>
              <a:spcAft>
                <a:spcPts val="1600"/>
              </a:spcAft>
              <a:buFont typeface="Arial" panose="020B0604020202020204" pitchFamily="34" charset="0"/>
              <a:buChar char="•"/>
              <a:tabLst>
                <a:tab pos="655081" algn="l"/>
                <a:tab pos="2436035" algn="l"/>
              </a:tabLst>
            </a:pPr>
            <a:r>
              <a:rPr lang="es-ES" sz="1814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La reutilización como motivo de diseño </a:t>
            </a: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y medida efectiva para reducir la huella de carbono</a:t>
            </a:r>
          </a:p>
          <a:p>
            <a:pPr marL="310976" indent="-310976" algn="just">
              <a:spcBef>
                <a:spcPts val="544"/>
              </a:spcBef>
              <a:spcAft>
                <a:spcPts val="1600"/>
              </a:spcAft>
              <a:buFont typeface="Arial" panose="020B0604020202020204" pitchFamily="34" charset="0"/>
              <a:buChar char="•"/>
              <a:tabLst>
                <a:tab pos="655081" algn="l"/>
                <a:tab pos="2436035" algn="l"/>
              </a:tabLst>
            </a:pPr>
            <a:r>
              <a:rPr lang="es-ES" sz="1814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Adelantar las muestras visuales </a:t>
            </a: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(a tamaño real) </a:t>
            </a:r>
            <a:r>
              <a:rPr lang="es-ES" sz="1814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en fase de proyecto </a:t>
            </a: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para asegurar la elección de elementos clave</a:t>
            </a:r>
          </a:p>
          <a:p>
            <a:pPr marL="310976" indent="-310976" algn="just">
              <a:spcBef>
                <a:spcPts val="544"/>
              </a:spcBef>
              <a:spcAft>
                <a:spcPts val="1600"/>
              </a:spcAft>
              <a:buFont typeface="Arial" panose="020B0604020202020204" pitchFamily="34" charset="0"/>
              <a:buChar char="•"/>
              <a:tabLst>
                <a:tab pos="655081" algn="l"/>
                <a:tab pos="2436035" algn="l"/>
              </a:tabLst>
            </a:pPr>
            <a:r>
              <a:rPr lang="es-ES" sz="1814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Los ensayos de laboratorio </a:t>
            </a: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(aire, agua, viento) </a:t>
            </a:r>
            <a:r>
              <a:rPr lang="es-ES" sz="1814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son fundamentales </a:t>
            </a: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para garantizar que las prestaciones de la envolvente cumplan con los requerimientos</a:t>
            </a:r>
          </a:p>
        </p:txBody>
      </p:sp>
      <p:pic>
        <p:nvPicPr>
          <p:cNvPr id="5" name="Imagen 4" descr="Vista de una ciudad desde lo alto de un edificio&#10;&#10;El contenido generado por IA puede ser incorrecto.">
            <a:extLst>
              <a:ext uri="{FF2B5EF4-FFF2-40B4-BE49-F238E27FC236}">
                <a16:creationId xmlns:a16="http://schemas.microsoft.com/office/drawing/2014/main" id="{2C3FEBA2-DED9-0459-CDBB-C33251DFCA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086" y="776514"/>
            <a:ext cx="3174555" cy="49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75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F338B-10E1-450D-F50B-0379543F4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a torre alta de un edificio&#10;&#10;El contenido generado por IA puede ser incorrecto.">
            <a:extLst>
              <a:ext uri="{FF2B5EF4-FFF2-40B4-BE49-F238E27FC236}">
                <a16:creationId xmlns:a16="http://schemas.microsoft.com/office/drawing/2014/main" id="{4A9CBEB5-D886-48E6-24E2-5DB1BE9466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29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20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96FF5-61BF-919D-FD80-B44AFB303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torre alta de un edificio&#10;&#10;El contenido generado por IA puede ser incorrecto.">
            <a:extLst>
              <a:ext uri="{FF2B5EF4-FFF2-40B4-BE49-F238E27FC236}">
                <a16:creationId xmlns:a16="http://schemas.microsoft.com/office/drawing/2014/main" id="{8F32C234-F78E-AC97-1A99-53320E4FB7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1961"/>
          <a:stretch>
            <a:fillRect/>
          </a:stretch>
        </p:blipFill>
        <p:spPr>
          <a:xfrm>
            <a:off x="0" y="0"/>
            <a:ext cx="12192000" cy="5969000"/>
          </a:xfrm>
          <a:prstGeom prst="rect">
            <a:avLst/>
          </a:prstGeom>
        </p:spPr>
      </p:pic>
      <p:sp>
        <p:nvSpPr>
          <p:cNvPr id="2" name="CuadroTexto 9">
            <a:extLst>
              <a:ext uri="{FF2B5EF4-FFF2-40B4-BE49-F238E27FC236}">
                <a16:creationId xmlns:a16="http://schemas.microsoft.com/office/drawing/2014/main" id="{B3AC8C87-2F9A-51CE-6EF8-F4E52DF15DF0}"/>
              </a:ext>
            </a:extLst>
          </p:cNvPr>
          <p:cNvSpPr txBox="1"/>
          <p:nvPr/>
        </p:nvSpPr>
        <p:spPr>
          <a:xfrm>
            <a:off x="740858" y="3294051"/>
            <a:ext cx="9876342" cy="178510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  <a:tabLst>
                <a:tab pos="655081" algn="l"/>
                <a:tab pos="2436035" algn="l"/>
              </a:tabLst>
            </a:pPr>
            <a:r>
              <a:rPr lang="es-ES" sz="2400" b="1" i="1" dirty="0">
                <a:latin typeface="Arial Narrow" panose="020B0606020202030204" pitchFamily="34" charset="0"/>
              </a:rPr>
              <a:t>Muchas gracias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  <a:tabLst>
                <a:tab pos="655081" algn="l"/>
                <a:tab pos="2436035" algn="l"/>
              </a:tabLst>
            </a:pPr>
            <a:r>
              <a:rPr lang="es-ES" sz="2400" dirty="0">
                <a:latin typeface="Arial Narrow" panose="020B0606020202030204" pitchFamily="34" charset="0"/>
              </a:rPr>
              <a:t>Jacobo Peláez-Campomanes Guibert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  <a:tabLst>
                <a:tab pos="655081" algn="l"/>
                <a:tab pos="2436035" algn="l"/>
              </a:tabLst>
            </a:pPr>
            <a:r>
              <a:rPr lang="es-E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Consultor de fachadas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  <a:tabLst>
                <a:tab pos="655081" algn="l"/>
                <a:tab pos="2436035" algn="l"/>
              </a:tabLst>
            </a:pPr>
            <a:r>
              <a:rPr lang="es-E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Jacobo.pc@envolventesarquitectonicas.es</a:t>
            </a:r>
          </a:p>
        </p:txBody>
      </p:sp>
      <p:pic>
        <p:nvPicPr>
          <p:cNvPr id="5" name="Imagen 4" descr="Forma&#10;&#10;El contenido generado por IA puede ser incorrecto.">
            <a:extLst>
              <a:ext uri="{FF2B5EF4-FFF2-40B4-BE49-F238E27FC236}">
                <a16:creationId xmlns:a16="http://schemas.microsoft.com/office/drawing/2014/main" id="{7E983D95-66DC-B650-654A-D05ED5C09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000" y="319687"/>
            <a:ext cx="1836329" cy="4467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08510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53E5C-AA22-E2B6-01A6-CCCDE0A5A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en blanco y negro de un edificio&#10;&#10;El contenido generado por IA puede ser incorrecto.">
            <a:extLst>
              <a:ext uri="{FF2B5EF4-FFF2-40B4-BE49-F238E27FC236}">
                <a16:creationId xmlns:a16="http://schemas.microsoft.com/office/drawing/2014/main" id="{DD3ACCCD-8F83-D0EB-CEE2-2CDF84776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89" r="11171"/>
          <a:stretch>
            <a:fillRect/>
          </a:stretch>
        </p:blipFill>
        <p:spPr bwMode="auto">
          <a:xfrm>
            <a:off x="319119" y="362857"/>
            <a:ext cx="3436260" cy="5985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Vista de una ciudad desde lo alto de un edificio&#10;&#10;El contenido generado por IA puede ser incorrecto.">
            <a:extLst>
              <a:ext uri="{FF2B5EF4-FFF2-40B4-BE49-F238E27FC236}">
                <a16:creationId xmlns:a16="http://schemas.microsoft.com/office/drawing/2014/main" id="{7B50527B-CA7A-CFC4-1122-F45B9F0167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9258" y="362857"/>
            <a:ext cx="3988383" cy="5974444"/>
          </a:xfrm>
          <a:prstGeom prst="rect">
            <a:avLst/>
          </a:prstGeom>
        </p:spPr>
      </p:pic>
      <p:pic>
        <p:nvPicPr>
          <p:cNvPr id="10" name="Imagen 9" descr="Una torre de un edificio&#10;&#10;El contenido generado por IA puede ser incorrecto.">
            <a:extLst>
              <a:ext uri="{FF2B5EF4-FFF2-40B4-BE49-F238E27FC236}">
                <a16:creationId xmlns:a16="http://schemas.microsoft.com/office/drawing/2014/main" id="{A60CBB61-7F81-5AD5-4138-D24F6D39E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586" y="362857"/>
            <a:ext cx="3675466" cy="597444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FE25F0F-4B5D-510F-58BC-AF50019D78C5}"/>
              </a:ext>
            </a:extLst>
          </p:cNvPr>
          <p:cNvSpPr txBox="1"/>
          <p:nvPr/>
        </p:nvSpPr>
        <p:spPr>
          <a:xfrm>
            <a:off x="691940" y="6348411"/>
            <a:ext cx="2665858" cy="377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1969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D29AB7-BA8C-96B1-69BE-ED2F6CE5A093}"/>
              </a:ext>
            </a:extLst>
          </p:cNvPr>
          <p:cNvSpPr txBox="1"/>
          <p:nvPr/>
        </p:nvSpPr>
        <p:spPr>
          <a:xfrm>
            <a:off x="4499390" y="6348411"/>
            <a:ext cx="2665858" cy="377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2004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4CF658-F40B-85CA-4DC4-6B99A2A0CD7C}"/>
              </a:ext>
            </a:extLst>
          </p:cNvPr>
          <p:cNvSpPr txBox="1"/>
          <p:nvPr/>
        </p:nvSpPr>
        <p:spPr>
          <a:xfrm>
            <a:off x="8570520" y="6348411"/>
            <a:ext cx="2665858" cy="377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noProof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297851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8AFDB-66A2-6EC5-B8C8-F1C633BE9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629273-FA47-044C-E403-59431E23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4BDECA-4551-E2BE-4251-C495B66F01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Proyecto</a:t>
            </a:r>
          </a:p>
        </p:txBody>
      </p:sp>
      <p:sp>
        <p:nvSpPr>
          <p:cNvPr id="7" name="CuadroTexto 9">
            <a:extLst>
              <a:ext uri="{FF2B5EF4-FFF2-40B4-BE49-F238E27FC236}">
                <a16:creationId xmlns:a16="http://schemas.microsoft.com/office/drawing/2014/main" id="{63BC9C79-D702-1987-419A-2E5F423AAC4D}"/>
              </a:ext>
            </a:extLst>
          </p:cNvPr>
          <p:cNvSpPr txBox="1"/>
          <p:nvPr/>
        </p:nvSpPr>
        <p:spPr>
          <a:xfrm>
            <a:off x="283658" y="1115820"/>
            <a:ext cx="5215459" cy="194316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tabLst>
                <a:tab pos="2435225" algn="l"/>
              </a:tabLst>
            </a:pPr>
            <a:r>
              <a:rPr lang="es-ES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Arquitectos / </a:t>
            </a:r>
            <a:r>
              <a:rPr lang="es-ES" sz="1814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Francesc Mitjans y Santiago Balcells </a:t>
            </a:r>
          </a:p>
          <a:p>
            <a:pPr algn="just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tabLst>
                <a:tab pos="2435225" algn="l"/>
              </a:tabLst>
            </a:pPr>
            <a:r>
              <a:rPr lang="es-ES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Localización / </a:t>
            </a:r>
            <a:r>
              <a:rPr lang="es-ES" sz="1814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Barcelona</a:t>
            </a:r>
          </a:p>
          <a:p>
            <a:pPr algn="just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tabLst>
                <a:tab pos="2435225" algn="l"/>
              </a:tabLst>
            </a:pPr>
            <a:r>
              <a:rPr lang="es-ES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Construcción / </a:t>
            </a:r>
            <a:r>
              <a:rPr lang="es-ES" sz="1814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1965 - 1969</a:t>
            </a:r>
          </a:p>
          <a:p>
            <a:pPr algn="just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tabLst>
                <a:tab pos="2435225" algn="l"/>
              </a:tabLst>
            </a:pPr>
            <a:r>
              <a:rPr lang="es-ES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Altura / </a:t>
            </a:r>
            <a:r>
              <a:rPr lang="es-ES" sz="1814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83m (24 plantas)</a:t>
            </a: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	</a:t>
            </a:r>
          </a:p>
        </p:txBody>
      </p:sp>
      <p:pic>
        <p:nvPicPr>
          <p:cNvPr id="4" name="Imagen 3" descr="Vista aérea de una ciudad&#10;&#10;El contenido generado por IA puede ser incorrecto.">
            <a:extLst>
              <a:ext uri="{FF2B5EF4-FFF2-40B4-BE49-F238E27FC236}">
                <a16:creationId xmlns:a16="http://schemas.microsoft.com/office/drawing/2014/main" id="{D1160CC3-A054-E7B4-F104-7D047943CE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8457" y="820102"/>
            <a:ext cx="6126597" cy="4818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800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A00F5-D80F-2BD1-3029-47DC43DB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52B935-CB09-791F-8B02-5452BD77C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Proyecto</a:t>
            </a:r>
          </a:p>
        </p:txBody>
      </p:sp>
      <p:sp>
        <p:nvSpPr>
          <p:cNvPr id="7" name="CuadroTexto 9">
            <a:extLst>
              <a:ext uri="{FF2B5EF4-FFF2-40B4-BE49-F238E27FC236}">
                <a16:creationId xmlns:a16="http://schemas.microsoft.com/office/drawing/2014/main" id="{867DD4F7-D857-BCA5-7B23-ABC0A7E3AD1D}"/>
              </a:ext>
            </a:extLst>
          </p:cNvPr>
          <p:cNvSpPr txBox="1"/>
          <p:nvPr/>
        </p:nvSpPr>
        <p:spPr>
          <a:xfrm>
            <a:off x="283658" y="1115820"/>
            <a:ext cx="5215459" cy="35841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tabLst>
                <a:tab pos="2435225" algn="l"/>
              </a:tabLst>
            </a:pPr>
            <a:r>
              <a:rPr lang="es-ES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Arquitecto / </a:t>
            </a:r>
            <a:r>
              <a:rPr lang="es-ES" sz="1814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Batlle i Roig (Rehabilitación)</a:t>
            </a:r>
          </a:p>
          <a:p>
            <a:pPr algn="just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tabLst>
                <a:tab pos="2435225" algn="l"/>
              </a:tabLst>
            </a:pPr>
            <a:r>
              <a:rPr lang="es-ES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Propiedad / </a:t>
            </a:r>
            <a:r>
              <a:rPr lang="es-ES" sz="1814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Hines (2023)</a:t>
            </a:r>
          </a:p>
          <a:p>
            <a:pPr algn="just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tabLst>
                <a:tab pos="2435225" algn="l"/>
              </a:tabLst>
            </a:pPr>
            <a:r>
              <a:rPr lang="es-ES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Fase de proyecto / </a:t>
            </a:r>
            <a:r>
              <a:rPr lang="es-ES" sz="1814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2022 - 2023</a:t>
            </a:r>
          </a:p>
          <a:p>
            <a:pPr algn="just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tabLst>
                <a:tab pos="2435225" algn="l"/>
              </a:tabLst>
            </a:pPr>
            <a:r>
              <a:rPr lang="es-ES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Fase de obra / </a:t>
            </a:r>
            <a:r>
              <a:rPr lang="es-ES" sz="1814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2023 – 2024 (18 meses)</a:t>
            </a:r>
          </a:p>
          <a:p>
            <a:pPr algn="just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tabLst>
                <a:tab pos="2435225" algn="l"/>
              </a:tabLst>
            </a:pPr>
            <a:r>
              <a:rPr lang="es-ES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Superficie de fachada / </a:t>
            </a:r>
            <a:r>
              <a:rPr lang="es-ES" sz="1814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4.000 m2</a:t>
            </a:r>
          </a:p>
          <a:p>
            <a:pPr algn="just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tabLst>
                <a:tab pos="2435225" algn="l"/>
              </a:tabLst>
            </a:pPr>
            <a:r>
              <a:rPr lang="es-ES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Consultor de fachada / </a:t>
            </a:r>
            <a:r>
              <a:rPr lang="es-ES" sz="1814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ENAR Envolventes Arquitectónicas</a:t>
            </a:r>
          </a:p>
          <a:p>
            <a:pPr algn="just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tabLst>
                <a:tab pos="2435225" algn="l"/>
              </a:tabLst>
            </a:pPr>
            <a:r>
              <a:rPr lang="es-ES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Fachadista / </a:t>
            </a:r>
            <a:r>
              <a:rPr lang="es-ES" sz="1814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Celimac</a:t>
            </a: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	</a:t>
            </a:r>
          </a:p>
        </p:txBody>
      </p:sp>
      <p:pic>
        <p:nvPicPr>
          <p:cNvPr id="5" name="Imagen 4" descr="Vista aérea de una ciudad&#10;&#10;El contenido generado por IA puede ser incorrecto.">
            <a:extLst>
              <a:ext uri="{FF2B5EF4-FFF2-40B4-BE49-F238E27FC236}">
                <a16:creationId xmlns:a16="http://schemas.microsoft.com/office/drawing/2014/main" id="{D144B40C-9A7E-59CD-8E53-F291F2532F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8457" y="820102"/>
            <a:ext cx="6126597" cy="4818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129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A00F5-D80F-2BD1-3029-47DC43DB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52B935-CB09-791F-8B02-5452BD77C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Proyecto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D176A4E-39B6-0476-90B7-F1E51B23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552"/>
          <a:stretch>
            <a:fillRect/>
          </a:stretch>
        </p:blipFill>
        <p:spPr>
          <a:xfrm>
            <a:off x="266944" y="820102"/>
            <a:ext cx="5321056" cy="4807148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F48419F4-EE95-228C-7AD9-A676CC574271}"/>
              </a:ext>
            </a:extLst>
          </p:cNvPr>
          <p:cNvSpPr/>
          <p:nvPr/>
        </p:nvSpPr>
        <p:spPr>
          <a:xfrm>
            <a:off x="1450645" y="2459373"/>
            <a:ext cx="2197100" cy="21971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Imagen 4" descr="Vista aérea de una ciudad&#10;&#10;El contenido generado por IA puede ser incorrecto.">
            <a:extLst>
              <a:ext uri="{FF2B5EF4-FFF2-40B4-BE49-F238E27FC236}">
                <a16:creationId xmlns:a16="http://schemas.microsoft.com/office/drawing/2014/main" id="{8F44F573-482C-B1CC-FE66-11A5FB1F2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8457" y="820102"/>
            <a:ext cx="6126597" cy="4818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6885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A00F5-D80F-2BD1-3029-47DC43DB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52B935-CB09-791F-8B02-5452BD77C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Concepto metodológico</a:t>
            </a:r>
          </a:p>
        </p:txBody>
      </p:sp>
      <p:sp>
        <p:nvSpPr>
          <p:cNvPr id="5" name="CuadroTexto 9">
            <a:extLst>
              <a:ext uri="{FF2B5EF4-FFF2-40B4-BE49-F238E27FC236}">
                <a16:creationId xmlns:a16="http://schemas.microsoft.com/office/drawing/2014/main" id="{27D2A959-57CB-7872-C8AB-66F31637ACCD}"/>
              </a:ext>
            </a:extLst>
          </p:cNvPr>
          <p:cNvSpPr txBox="1"/>
          <p:nvPr/>
        </p:nvSpPr>
        <p:spPr>
          <a:xfrm>
            <a:off x="283658" y="2151855"/>
            <a:ext cx="6993441" cy="255428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just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tabLst>
                <a:tab pos="655081" algn="l"/>
                <a:tab pos="2436035" algn="l"/>
              </a:tabLst>
            </a:pPr>
            <a:r>
              <a:rPr lang="es-ES" sz="1814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Aspectos clave del proyecto de fachada</a:t>
            </a:r>
          </a:p>
          <a:p>
            <a:pPr algn="just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tabLst>
                <a:tab pos="655081" algn="l"/>
                <a:tab pos="2436035" algn="l"/>
              </a:tabLst>
            </a:pPr>
            <a:endParaRPr lang="es-ES" sz="1814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buFont typeface="Arial" panose="020B0604020202020204" pitchFamily="34" charset="0"/>
              <a:buChar char="•"/>
              <a:tabLst>
                <a:tab pos="655081" algn="l"/>
                <a:tab pos="2436035" algn="l"/>
              </a:tabLst>
            </a:pP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Mejora de las </a:t>
            </a:r>
            <a:r>
              <a:rPr lang="es-ES" sz="1814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prestaciones</a:t>
            </a: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de la envolvente</a:t>
            </a:r>
          </a:p>
          <a:p>
            <a:pPr marL="342900" indent="-342900" algn="just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buFont typeface="Arial" panose="020B0604020202020204" pitchFamily="34" charset="0"/>
              <a:buChar char="•"/>
              <a:tabLst>
                <a:tab pos="655081" algn="l"/>
                <a:tab pos="2436035" algn="l"/>
              </a:tabLst>
            </a:pP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Rigurosa </a:t>
            </a:r>
            <a:r>
              <a:rPr lang="es-ES" sz="1814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preservación</a:t>
            </a: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del diseño original</a:t>
            </a:r>
          </a:p>
          <a:p>
            <a:pPr marL="342900" indent="-342900" algn="just">
              <a:lnSpc>
                <a:spcPct val="150000"/>
              </a:lnSpc>
              <a:spcBef>
                <a:spcPts val="544"/>
              </a:spcBef>
              <a:spcAft>
                <a:spcPts val="544"/>
              </a:spcAft>
              <a:buFont typeface="Arial" panose="020B0604020202020204" pitchFamily="34" charset="0"/>
              <a:buChar char="•"/>
              <a:tabLst>
                <a:tab pos="655081" algn="l"/>
                <a:tab pos="2436035" algn="l"/>
              </a:tabLst>
            </a:pPr>
            <a:r>
              <a:rPr lang="es-ES" sz="1814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Implementación de ambiciosas medidas en materia de </a:t>
            </a:r>
            <a:r>
              <a:rPr lang="es-ES" sz="1814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sostenibilidad</a:t>
            </a:r>
          </a:p>
        </p:txBody>
      </p:sp>
      <p:pic>
        <p:nvPicPr>
          <p:cNvPr id="13" name="Imagen 12" descr="Vista de una ciudad desde lo alto de un edificio&#10;&#10;El contenido generado por IA puede ser incorrecto.">
            <a:extLst>
              <a:ext uri="{FF2B5EF4-FFF2-40B4-BE49-F238E27FC236}">
                <a16:creationId xmlns:a16="http://schemas.microsoft.com/office/drawing/2014/main" id="{E19F3CB9-5E62-F78C-4D18-70C8E765B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086" y="776514"/>
            <a:ext cx="3174555" cy="49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29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A00F5-D80F-2BD1-3029-47DC43DB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86" y="177944"/>
            <a:ext cx="5183169" cy="391905"/>
          </a:xfrm>
        </p:spPr>
        <p:txBody>
          <a:bodyPr>
            <a:normAutofit fontScale="90000"/>
          </a:bodyPr>
          <a:lstStyle/>
          <a:p>
            <a:r>
              <a:rPr lang="en-GB" dirty="0"/>
              <a:t>Torre Diagonal Vertical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52B935-CB09-791F-8B02-5452BD77C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47" y="177945"/>
            <a:ext cx="6126596" cy="39190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Tipos de fachada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1327B-E1A2-E845-4B97-83BA1086D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17" y="858593"/>
            <a:ext cx="7077284" cy="47603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38E8DD6-7739-11AB-40CE-147CA0EA7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542" y="1239044"/>
            <a:ext cx="3029513" cy="43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190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475</Words>
  <Application>Microsoft Office PowerPoint</Application>
  <PresentationFormat>Panorámica</PresentationFormat>
  <Paragraphs>108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Arial Narrow</vt:lpstr>
      <vt:lpstr>Calibri</vt:lpstr>
      <vt:lpstr>Tema de Office</vt:lpstr>
      <vt:lpstr>Diseño personalizado</vt:lpstr>
      <vt:lpstr>Rehabilitación integral de la fachada edificio Banco Atlántico</vt:lpstr>
      <vt:lpstr>Presentación de PowerPoint</vt:lpstr>
      <vt:lpstr>Presentación de PowerPoint</vt:lpstr>
      <vt:lpstr>Presentación de PowerPoint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Torre Diagonal Vertical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ponencia</dc:title>
  <dc:creator>Microsoft Office User</dc:creator>
  <cp:lastModifiedBy>Jacobo Peláez-Campomanes</cp:lastModifiedBy>
  <cp:revision>14</cp:revision>
  <dcterms:created xsi:type="dcterms:W3CDTF">2021-10-18T07:39:59Z</dcterms:created>
  <dcterms:modified xsi:type="dcterms:W3CDTF">2025-09-19T12:55:02Z</dcterms:modified>
</cp:coreProperties>
</file>